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4" r:id="rId2"/>
    <p:sldId id="265" r:id="rId3"/>
    <p:sldId id="282" r:id="rId4"/>
    <p:sldId id="266" r:id="rId5"/>
    <p:sldId id="267" r:id="rId6"/>
    <p:sldId id="278" r:id="rId7"/>
    <p:sldId id="279" r:id="rId8"/>
    <p:sldId id="268" r:id="rId9"/>
    <p:sldId id="269" r:id="rId10"/>
    <p:sldId id="270" r:id="rId11"/>
    <p:sldId id="271" r:id="rId12"/>
    <p:sldId id="283" r:id="rId13"/>
    <p:sldId id="272" r:id="rId14"/>
    <p:sldId id="273" r:id="rId15"/>
    <p:sldId id="274" r:id="rId16"/>
    <p:sldId id="275" r:id="rId17"/>
    <p:sldId id="277" r:id="rId18"/>
    <p:sldId id="276" r:id="rId19"/>
    <p:sldId id="285" r:id="rId20"/>
    <p:sldId id="284" r:id="rId21"/>
    <p:sldId id="281" r:id="rId22"/>
    <p:sldId id="280" r:id="rId23"/>
  </p:sldIdLst>
  <p:sldSz cx="9144000" cy="6858000" type="screen4x3"/>
  <p:notesSz cx="7112000" cy="939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51C8"/>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94660"/>
  </p:normalViewPr>
  <p:slideViewPr>
    <p:cSldViewPr>
      <p:cViewPr varScale="1">
        <p:scale>
          <a:sx n="87" d="100"/>
          <a:sy n="87" d="100"/>
        </p:scale>
        <p:origin x="11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81867" cy="469900"/>
          </a:xfrm>
          <a:prstGeom prst="rect">
            <a:avLst/>
          </a:prstGeom>
        </p:spPr>
        <p:txBody>
          <a:bodyPr vert="horz" lIns="94339" tIns="47169" rIns="94339" bIns="47169" rtlCol="0"/>
          <a:lstStyle>
            <a:lvl1pPr algn="l">
              <a:defRPr sz="1200"/>
            </a:lvl1pPr>
          </a:lstStyle>
          <a:p>
            <a:endParaRPr lang="en-US" dirty="0"/>
          </a:p>
        </p:txBody>
      </p:sp>
      <p:sp>
        <p:nvSpPr>
          <p:cNvPr id="3" name="Date Placeholder 2"/>
          <p:cNvSpPr>
            <a:spLocks noGrp="1"/>
          </p:cNvSpPr>
          <p:nvPr>
            <p:ph type="dt" idx="1"/>
          </p:nvPr>
        </p:nvSpPr>
        <p:spPr>
          <a:xfrm>
            <a:off x="4028487" y="0"/>
            <a:ext cx="3081867" cy="469900"/>
          </a:xfrm>
          <a:prstGeom prst="rect">
            <a:avLst/>
          </a:prstGeom>
        </p:spPr>
        <p:txBody>
          <a:bodyPr vert="horz" lIns="94339" tIns="47169" rIns="94339" bIns="47169" rtlCol="0"/>
          <a:lstStyle>
            <a:lvl1pPr algn="r">
              <a:defRPr sz="1200"/>
            </a:lvl1pPr>
          </a:lstStyle>
          <a:p>
            <a:fld id="{60014761-246C-4A94-A8A4-15609991296E}" type="datetimeFigureOut">
              <a:rPr lang="en-US" smtClean="0"/>
              <a:t>2/15/2019</a:t>
            </a:fld>
            <a:endParaRPr lang="en-US" dirty="0"/>
          </a:p>
        </p:txBody>
      </p:sp>
      <p:sp>
        <p:nvSpPr>
          <p:cNvPr id="4" name="Slide Image Placeholder 3"/>
          <p:cNvSpPr>
            <a:spLocks noGrp="1" noRot="1" noChangeAspect="1"/>
          </p:cNvSpPr>
          <p:nvPr>
            <p:ph type="sldImg" idx="2"/>
          </p:nvPr>
        </p:nvSpPr>
        <p:spPr>
          <a:xfrm>
            <a:off x="1206500" y="704850"/>
            <a:ext cx="4699000" cy="3524250"/>
          </a:xfrm>
          <a:prstGeom prst="rect">
            <a:avLst/>
          </a:prstGeom>
          <a:noFill/>
          <a:ln w="12700">
            <a:solidFill>
              <a:prstClr val="black"/>
            </a:solidFill>
          </a:ln>
        </p:spPr>
        <p:txBody>
          <a:bodyPr vert="horz" lIns="94339" tIns="47169" rIns="94339" bIns="47169" rtlCol="0" anchor="ctr"/>
          <a:lstStyle/>
          <a:p>
            <a:endParaRPr lang="en-US" dirty="0"/>
          </a:p>
        </p:txBody>
      </p:sp>
      <p:sp>
        <p:nvSpPr>
          <p:cNvPr id="5" name="Notes Placeholder 4"/>
          <p:cNvSpPr>
            <a:spLocks noGrp="1"/>
          </p:cNvSpPr>
          <p:nvPr>
            <p:ph type="body" sz="quarter" idx="3"/>
          </p:nvPr>
        </p:nvSpPr>
        <p:spPr>
          <a:xfrm>
            <a:off x="711200" y="4464050"/>
            <a:ext cx="5689600" cy="4229100"/>
          </a:xfrm>
          <a:prstGeom prst="rect">
            <a:avLst/>
          </a:prstGeom>
        </p:spPr>
        <p:txBody>
          <a:bodyPr vert="horz" lIns="94339" tIns="47169" rIns="94339" bIns="4716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6469"/>
            <a:ext cx="3081867" cy="469900"/>
          </a:xfrm>
          <a:prstGeom prst="rect">
            <a:avLst/>
          </a:prstGeom>
        </p:spPr>
        <p:txBody>
          <a:bodyPr vert="horz" lIns="94339" tIns="47169" rIns="94339" bIns="47169"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8487" y="8926469"/>
            <a:ext cx="3081867" cy="469900"/>
          </a:xfrm>
          <a:prstGeom prst="rect">
            <a:avLst/>
          </a:prstGeom>
        </p:spPr>
        <p:txBody>
          <a:bodyPr vert="horz" lIns="94339" tIns="47169" rIns="94339" bIns="47169" rtlCol="0" anchor="b"/>
          <a:lstStyle>
            <a:lvl1pPr algn="r">
              <a:defRPr sz="1200"/>
            </a:lvl1pPr>
          </a:lstStyle>
          <a:p>
            <a:fld id="{7C16C878-8A80-4368-A157-247827CBDA3E}" type="slidenum">
              <a:rPr lang="en-US" smtClean="0"/>
              <a:t>‹#›</a:t>
            </a:fld>
            <a:endParaRPr lang="en-US" dirty="0"/>
          </a:p>
        </p:txBody>
      </p:sp>
    </p:spTree>
    <p:extLst>
      <p:ext uri="{BB962C8B-B14F-4D97-AF65-F5344CB8AC3E}">
        <p14:creationId xmlns:p14="http://schemas.microsoft.com/office/powerpoint/2010/main" val="1497653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42903" eaLnBrk="0" hangingPunct="0">
              <a:spcBef>
                <a:spcPct val="30000"/>
              </a:spcBef>
              <a:defRPr sz="1200">
                <a:solidFill>
                  <a:schemeClr val="tx1"/>
                </a:solidFill>
                <a:latin typeface="Arial" pitchFamily="34" charset="0"/>
                <a:cs typeface="Arial" pitchFamily="34" charset="0"/>
              </a:defRPr>
            </a:lvl1pPr>
            <a:lvl2pPr marL="723845" indent="-277791" defTabSz="942903" eaLnBrk="0" hangingPunct="0">
              <a:spcBef>
                <a:spcPct val="30000"/>
              </a:spcBef>
              <a:defRPr sz="1200">
                <a:solidFill>
                  <a:schemeClr val="tx1"/>
                </a:solidFill>
                <a:latin typeface="Arial" pitchFamily="34" charset="0"/>
                <a:cs typeface="Arial" pitchFamily="34" charset="0"/>
              </a:defRPr>
            </a:lvl2pPr>
            <a:lvl3pPr marL="1114340" indent="-222233" defTabSz="942903" eaLnBrk="0" hangingPunct="0">
              <a:spcBef>
                <a:spcPct val="30000"/>
              </a:spcBef>
              <a:defRPr sz="1200">
                <a:solidFill>
                  <a:schemeClr val="tx1"/>
                </a:solidFill>
                <a:latin typeface="Arial" pitchFamily="34" charset="0"/>
                <a:cs typeface="Arial" pitchFamily="34" charset="0"/>
              </a:defRPr>
            </a:lvl3pPr>
            <a:lvl4pPr marL="1560394" indent="-222233" defTabSz="942903" eaLnBrk="0" hangingPunct="0">
              <a:spcBef>
                <a:spcPct val="30000"/>
              </a:spcBef>
              <a:defRPr sz="1200">
                <a:solidFill>
                  <a:schemeClr val="tx1"/>
                </a:solidFill>
                <a:latin typeface="Arial" pitchFamily="34" charset="0"/>
                <a:cs typeface="Arial" pitchFamily="34" charset="0"/>
              </a:defRPr>
            </a:lvl4pPr>
            <a:lvl5pPr marL="2006447" indent="-222233" defTabSz="942903" eaLnBrk="0" hangingPunct="0">
              <a:spcBef>
                <a:spcPct val="30000"/>
              </a:spcBef>
              <a:defRPr sz="1200">
                <a:solidFill>
                  <a:schemeClr val="tx1"/>
                </a:solidFill>
                <a:latin typeface="Arial" pitchFamily="34" charset="0"/>
                <a:cs typeface="Arial" pitchFamily="34" charset="0"/>
              </a:defRPr>
            </a:lvl5pPr>
            <a:lvl6pPr marL="2463612" indent="-222233" defTabSz="942903" eaLnBrk="0" fontAlgn="base" hangingPunct="0">
              <a:spcBef>
                <a:spcPct val="30000"/>
              </a:spcBef>
              <a:spcAft>
                <a:spcPct val="0"/>
              </a:spcAft>
              <a:defRPr sz="1200">
                <a:solidFill>
                  <a:schemeClr val="tx1"/>
                </a:solidFill>
                <a:latin typeface="Arial" pitchFamily="34" charset="0"/>
                <a:cs typeface="Arial" pitchFamily="34" charset="0"/>
              </a:defRPr>
            </a:lvl6pPr>
            <a:lvl7pPr marL="2920777" indent="-222233" defTabSz="942903" eaLnBrk="0" fontAlgn="base" hangingPunct="0">
              <a:spcBef>
                <a:spcPct val="30000"/>
              </a:spcBef>
              <a:spcAft>
                <a:spcPct val="0"/>
              </a:spcAft>
              <a:defRPr sz="1200">
                <a:solidFill>
                  <a:schemeClr val="tx1"/>
                </a:solidFill>
                <a:latin typeface="Arial" pitchFamily="34" charset="0"/>
                <a:cs typeface="Arial" pitchFamily="34" charset="0"/>
              </a:defRPr>
            </a:lvl7pPr>
            <a:lvl8pPr marL="3377942" indent="-222233" defTabSz="942903" eaLnBrk="0" fontAlgn="base" hangingPunct="0">
              <a:spcBef>
                <a:spcPct val="30000"/>
              </a:spcBef>
              <a:spcAft>
                <a:spcPct val="0"/>
              </a:spcAft>
              <a:defRPr sz="1200">
                <a:solidFill>
                  <a:schemeClr val="tx1"/>
                </a:solidFill>
                <a:latin typeface="Arial" pitchFamily="34" charset="0"/>
                <a:cs typeface="Arial" pitchFamily="34" charset="0"/>
              </a:defRPr>
            </a:lvl8pPr>
            <a:lvl9pPr marL="3835107" indent="-222233" defTabSz="942903"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8A0D761B-6942-4F32-A679-A88CF6F31269}" type="slidenum">
              <a:rPr lang="en-US" altLang="en-US" sz="1300">
                <a:ea typeface="ヒラギノ角ゴ Pro W3"/>
                <a:cs typeface="ヒラギノ角ゴ Pro W3"/>
              </a:rPr>
              <a:pPr eaLnBrk="1" hangingPunct="1">
                <a:spcBef>
                  <a:spcPct val="0"/>
                </a:spcBef>
              </a:pPr>
              <a:t>1</a:t>
            </a:fld>
            <a:endParaRPr lang="en-US" altLang="en-US" sz="1300" dirty="0">
              <a:ea typeface="ヒラギノ角ゴ Pro W3"/>
              <a:cs typeface="ヒラギノ角ゴ Pro W3"/>
            </a:endParaRPr>
          </a:p>
        </p:txBody>
      </p:sp>
      <p:sp>
        <p:nvSpPr>
          <p:cNvPr id="44035" name="Rectangle 7"/>
          <p:cNvSpPr txBox="1">
            <a:spLocks noGrp="1" noChangeArrowheads="1"/>
          </p:cNvSpPr>
          <p:nvPr/>
        </p:nvSpPr>
        <p:spPr bwMode="auto">
          <a:xfrm>
            <a:off x="4027489" y="8928100"/>
            <a:ext cx="308292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155" tIns="48079" rIns="96155" bIns="48079" anchor="b"/>
          <a:lstStyle>
            <a:lvl1pPr defTabSz="985838" eaLnBrk="0" hangingPunct="0">
              <a:spcBef>
                <a:spcPct val="30000"/>
              </a:spcBef>
              <a:defRPr sz="1200">
                <a:solidFill>
                  <a:schemeClr val="tx1"/>
                </a:solidFill>
                <a:latin typeface="Arial" pitchFamily="34" charset="0"/>
                <a:cs typeface="Arial" pitchFamily="34" charset="0"/>
              </a:defRPr>
            </a:lvl1pPr>
            <a:lvl2pPr marL="742950" indent="-285750" defTabSz="985838" eaLnBrk="0" hangingPunct="0">
              <a:spcBef>
                <a:spcPct val="30000"/>
              </a:spcBef>
              <a:defRPr sz="1200">
                <a:solidFill>
                  <a:schemeClr val="tx1"/>
                </a:solidFill>
                <a:latin typeface="Arial" pitchFamily="34" charset="0"/>
                <a:cs typeface="Arial" pitchFamily="34" charset="0"/>
              </a:defRPr>
            </a:lvl2pPr>
            <a:lvl3pPr marL="1143000" indent="-228600" defTabSz="985838" eaLnBrk="0" hangingPunct="0">
              <a:spcBef>
                <a:spcPct val="30000"/>
              </a:spcBef>
              <a:defRPr sz="1200">
                <a:solidFill>
                  <a:schemeClr val="tx1"/>
                </a:solidFill>
                <a:latin typeface="Arial" pitchFamily="34" charset="0"/>
                <a:cs typeface="Arial" pitchFamily="34" charset="0"/>
              </a:defRPr>
            </a:lvl3pPr>
            <a:lvl4pPr marL="1600200" indent="-228600" defTabSz="985838" eaLnBrk="0" hangingPunct="0">
              <a:spcBef>
                <a:spcPct val="30000"/>
              </a:spcBef>
              <a:defRPr sz="1200">
                <a:solidFill>
                  <a:schemeClr val="tx1"/>
                </a:solidFill>
                <a:latin typeface="Arial" pitchFamily="34" charset="0"/>
                <a:cs typeface="Arial" pitchFamily="34" charset="0"/>
              </a:defRPr>
            </a:lvl4pPr>
            <a:lvl5pPr marL="2057400" indent="-228600" defTabSz="985838" eaLnBrk="0" hangingPunct="0">
              <a:spcBef>
                <a:spcPct val="30000"/>
              </a:spcBef>
              <a:defRPr sz="1200">
                <a:solidFill>
                  <a:schemeClr val="tx1"/>
                </a:solidFill>
                <a:latin typeface="Arial" pitchFamily="34" charset="0"/>
                <a:cs typeface="Arial" pitchFamily="34" charset="0"/>
              </a:defRPr>
            </a:lvl5pPr>
            <a:lvl6pPr marL="2514600" indent="-228600" defTabSz="985838"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985838"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985838"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985838"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60925863-137E-4B6D-A0F9-6D7C500ABA74}" type="slidenum">
              <a:rPr lang="en-GB" altLang="en-US" sz="1300">
                <a:ea typeface="MS PGothic" pitchFamily="34" charset="-128"/>
                <a:cs typeface="ヒラギノ角ゴ Pro W3"/>
              </a:rPr>
              <a:pPr algn="r" eaLnBrk="1" hangingPunct="1">
                <a:spcBef>
                  <a:spcPct val="0"/>
                </a:spcBef>
              </a:pPr>
              <a:t>1</a:t>
            </a:fld>
            <a:endParaRPr lang="en-GB" altLang="en-US" sz="1300" dirty="0">
              <a:ea typeface="MS PGothic" pitchFamily="34" charset="-128"/>
              <a:cs typeface="ヒラギノ角ゴ Pro W3"/>
            </a:endParaRPr>
          </a:p>
        </p:txBody>
      </p:sp>
      <p:sp>
        <p:nvSpPr>
          <p:cNvPr id="44036" name="Rectangle 2"/>
          <p:cNvSpPr>
            <a:spLocks noGrp="1" noRot="1" noChangeAspect="1" noChangeArrowheads="1" noTextEdit="1"/>
          </p:cNvSpPr>
          <p:nvPr>
            <p:ph type="sldImg"/>
          </p:nvPr>
        </p:nvSpPr>
        <p:spPr>
          <a:xfrm>
            <a:off x="954088" y="442913"/>
            <a:ext cx="5205412" cy="3903662"/>
          </a:xfrm>
          <a:ln/>
        </p:spPr>
      </p:sp>
      <p:sp>
        <p:nvSpPr>
          <p:cNvPr id="44037" name="Rectangle 3"/>
          <p:cNvSpPr>
            <a:spLocks noGrp="1" noChangeArrowheads="1"/>
          </p:cNvSpPr>
          <p:nvPr>
            <p:ph type="body" idx="1"/>
          </p:nvPr>
        </p:nvSpPr>
        <p:spPr>
          <a:xfrm>
            <a:off x="711200" y="4462463"/>
            <a:ext cx="5689600" cy="4230687"/>
          </a:xfrm>
          <a:noFill/>
        </p:spPr>
        <p:txBody>
          <a:bodyPr lIns="96155" tIns="48079" rIns="96155" bIns="48079"/>
          <a:lstStyle/>
          <a:p>
            <a:pPr eaLnBrk="1" hangingPunct="1"/>
            <a:endParaRPr lang="en-US" altLang="en-US" dirty="0" smtClean="0"/>
          </a:p>
        </p:txBody>
      </p:sp>
    </p:spTree>
    <p:extLst>
      <p:ext uri="{BB962C8B-B14F-4D97-AF65-F5344CB8AC3E}">
        <p14:creationId xmlns:p14="http://schemas.microsoft.com/office/powerpoint/2010/main" val="353568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16C878-8A80-4368-A157-247827CBDA3E}" type="slidenum">
              <a:rPr lang="en-US" smtClean="0"/>
              <a:t>2</a:t>
            </a:fld>
            <a:endParaRPr lang="en-US" dirty="0"/>
          </a:p>
        </p:txBody>
      </p:sp>
    </p:spTree>
    <p:extLst>
      <p:ext uri="{BB962C8B-B14F-4D97-AF65-F5344CB8AC3E}">
        <p14:creationId xmlns:p14="http://schemas.microsoft.com/office/powerpoint/2010/main" val="3783782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1"/>
          <p:cNvSpPr>
            <a:spLocks noGrp="1" noChangeArrowheads="1"/>
          </p:cNvSpPr>
          <p:nvPr>
            <p:ph type="ftr" sz="quarter" idx="10"/>
          </p:nvPr>
        </p:nvSpPr>
        <p:spPr>
          <a:ln/>
        </p:spPr>
        <p:txBody>
          <a:bodyPr/>
          <a:lstStyle>
            <a:lvl1pPr>
              <a:defRPr/>
            </a:lvl1pPr>
          </a:lstStyle>
          <a:p>
            <a:pPr>
              <a:defRPr/>
            </a:pPr>
            <a:fld id="{1DDB2738-1D1B-41B5-925C-AD67EEF99546}" type="slidenum">
              <a:rPr lang="en-GB"/>
              <a:pPr>
                <a:defRPr/>
              </a:pPr>
              <a:t>‹#›</a:t>
            </a:fld>
            <a:r>
              <a:rPr lang="en-GB" dirty="0"/>
              <a:t> </a:t>
            </a:r>
          </a:p>
        </p:txBody>
      </p:sp>
    </p:spTree>
    <p:extLst>
      <p:ext uri="{BB962C8B-B14F-4D97-AF65-F5344CB8AC3E}">
        <p14:creationId xmlns:p14="http://schemas.microsoft.com/office/powerpoint/2010/main" val="2143330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ftr" sz="quarter" idx="10"/>
          </p:nvPr>
        </p:nvSpPr>
        <p:spPr>
          <a:ln/>
        </p:spPr>
        <p:txBody>
          <a:bodyPr/>
          <a:lstStyle>
            <a:lvl1pPr>
              <a:defRPr/>
            </a:lvl1pPr>
          </a:lstStyle>
          <a:p>
            <a:pPr>
              <a:defRPr/>
            </a:pPr>
            <a:fld id="{C0DF8E83-0D5A-4C48-A7A0-4FB1EE7341C5}" type="slidenum">
              <a:rPr lang="en-GB"/>
              <a:pPr>
                <a:defRPr/>
              </a:pPr>
              <a:t>‹#›</a:t>
            </a:fld>
            <a:r>
              <a:rPr lang="en-GB" dirty="0"/>
              <a:t> </a:t>
            </a:r>
          </a:p>
        </p:txBody>
      </p:sp>
    </p:spTree>
    <p:extLst>
      <p:ext uri="{BB962C8B-B14F-4D97-AF65-F5344CB8AC3E}">
        <p14:creationId xmlns:p14="http://schemas.microsoft.com/office/powerpoint/2010/main" val="217080364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2277" y="138114"/>
            <a:ext cx="2195513" cy="5767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4151" y="138114"/>
            <a:ext cx="6435725" cy="5767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ftr" sz="quarter" idx="10"/>
          </p:nvPr>
        </p:nvSpPr>
        <p:spPr>
          <a:ln/>
        </p:spPr>
        <p:txBody>
          <a:bodyPr/>
          <a:lstStyle>
            <a:lvl1pPr>
              <a:defRPr/>
            </a:lvl1pPr>
          </a:lstStyle>
          <a:p>
            <a:pPr>
              <a:defRPr/>
            </a:pPr>
            <a:fld id="{78C07ECF-57AA-431A-8012-93C6F7DCE2D0}" type="slidenum">
              <a:rPr lang="en-GB"/>
              <a:pPr>
                <a:defRPr/>
              </a:pPr>
              <a:t>‹#›</a:t>
            </a:fld>
            <a:r>
              <a:rPr lang="en-GB" dirty="0"/>
              <a:t> </a:t>
            </a:r>
          </a:p>
        </p:txBody>
      </p:sp>
    </p:spTree>
    <p:extLst>
      <p:ext uri="{BB962C8B-B14F-4D97-AF65-F5344CB8AC3E}">
        <p14:creationId xmlns:p14="http://schemas.microsoft.com/office/powerpoint/2010/main" val="235948553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ftr" sz="quarter" idx="10"/>
          </p:nvPr>
        </p:nvSpPr>
        <p:spPr>
          <a:ln/>
        </p:spPr>
        <p:txBody>
          <a:bodyPr/>
          <a:lstStyle>
            <a:lvl1pPr>
              <a:defRPr/>
            </a:lvl1pPr>
          </a:lstStyle>
          <a:p>
            <a:pPr>
              <a:defRPr/>
            </a:pPr>
            <a:fld id="{0CF29CC7-EAF3-4C2F-979A-829399CFB145}" type="slidenum">
              <a:rPr lang="en-GB"/>
              <a:pPr>
                <a:defRPr/>
              </a:pPr>
              <a:t>‹#›</a:t>
            </a:fld>
            <a:r>
              <a:rPr lang="en-GB" dirty="0"/>
              <a:t> </a:t>
            </a:r>
          </a:p>
        </p:txBody>
      </p:sp>
    </p:spTree>
    <p:extLst>
      <p:ext uri="{BB962C8B-B14F-4D97-AF65-F5344CB8AC3E}">
        <p14:creationId xmlns:p14="http://schemas.microsoft.com/office/powerpoint/2010/main" val="165145595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ftr" sz="quarter" idx="10"/>
          </p:nvPr>
        </p:nvSpPr>
        <p:spPr>
          <a:ln/>
        </p:spPr>
        <p:txBody>
          <a:bodyPr/>
          <a:lstStyle>
            <a:lvl1pPr>
              <a:defRPr/>
            </a:lvl1pPr>
          </a:lstStyle>
          <a:p>
            <a:pPr>
              <a:defRPr/>
            </a:pPr>
            <a:fld id="{46E4FC60-DE15-471D-8D9C-AC6FE0FEB7A2}" type="slidenum">
              <a:rPr lang="en-GB"/>
              <a:pPr>
                <a:defRPr/>
              </a:pPr>
              <a:t>‹#›</a:t>
            </a:fld>
            <a:r>
              <a:rPr lang="en-GB" dirty="0"/>
              <a:t> </a:t>
            </a:r>
          </a:p>
        </p:txBody>
      </p:sp>
    </p:spTree>
    <p:extLst>
      <p:ext uri="{BB962C8B-B14F-4D97-AF65-F5344CB8AC3E}">
        <p14:creationId xmlns:p14="http://schemas.microsoft.com/office/powerpoint/2010/main" val="559805755"/>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4152" y="1128713"/>
            <a:ext cx="4314825" cy="4776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6" y="1128713"/>
            <a:ext cx="4316413" cy="4776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ftr" sz="quarter" idx="10"/>
          </p:nvPr>
        </p:nvSpPr>
        <p:spPr>
          <a:ln/>
        </p:spPr>
        <p:txBody>
          <a:bodyPr/>
          <a:lstStyle>
            <a:lvl1pPr>
              <a:defRPr/>
            </a:lvl1pPr>
          </a:lstStyle>
          <a:p>
            <a:pPr>
              <a:defRPr/>
            </a:pPr>
            <a:fld id="{5999B999-00AC-4D85-B323-5E65362005AD}" type="slidenum">
              <a:rPr lang="en-GB"/>
              <a:pPr>
                <a:defRPr/>
              </a:pPr>
              <a:t>‹#›</a:t>
            </a:fld>
            <a:r>
              <a:rPr lang="en-GB" dirty="0"/>
              <a:t> </a:t>
            </a:r>
          </a:p>
        </p:txBody>
      </p:sp>
    </p:spTree>
    <p:extLst>
      <p:ext uri="{BB962C8B-B14F-4D97-AF65-F5344CB8AC3E}">
        <p14:creationId xmlns:p14="http://schemas.microsoft.com/office/powerpoint/2010/main" val="3931165647"/>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ftr" sz="quarter" idx="10"/>
          </p:nvPr>
        </p:nvSpPr>
        <p:spPr>
          <a:ln/>
        </p:spPr>
        <p:txBody>
          <a:bodyPr/>
          <a:lstStyle>
            <a:lvl1pPr>
              <a:defRPr/>
            </a:lvl1pPr>
          </a:lstStyle>
          <a:p>
            <a:pPr>
              <a:defRPr/>
            </a:pPr>
            <a:fld id="{D1A1568F-FE3E-4292-9FD4-41E03568BFB6}" type="slidenum">
              <a:rPr lang="en-GB"/>
              <a:pPr>
                <a:defRPr/>
              </a:pPr>
              <a:t>‹#›</a:t>
            </a:fld>
            <a:r>
              <a:rPr lang="en-GB" dirty="0"/>
              <a:t> </a:t>
            </a:r>
          </a:p>
        </p:txBody>
      </p:sp>
    </p:spTree>
    <p:extLst>
      <p:ext uri="{BB962C8B-B14F-4D97-AF65-F5344CB8AC3E}">
        <p14:creationId xmlns:p14="http://schemas.microsoft.com/office/powerpoint/2010/main" val="3267996138"/>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ftr" sz="quarter" idx="10"/>
          </p:nvPr>
        </p:nvSpPr>
        <p:spPr>
          <a:ln/>
        </p:spPr>
        <p:txBody>
          <a:bodyPr/>
          <a:lstStyle>
            <a:lvl1pPr>
              <a:defRPr/>
            </a:lvl1pPr>
          </a:lstStyle>
          <a:p>
            <a:pPr>
              <a:defRPr/>
            </a:pPr>
            <a:fld id="{54948017-2DE6-4E0B-BFBF-676BE903282A}" type="slidenum">
              <a:rPr lang="en-GB"/>
              <a:pPr>
                <a:defRPr/>
              </a:pPr>
              <a:t>‹#›</a:t>
            </a:fld>
            <a:r>
              <a:rPr lang="en-GB" dirty="0"/>
              <a:t> </a:t>
            </a:r>
          </a:p>
        </p:txBody>
      </p:sp>
    </p:spTree>
    <p:extLst>
      <p:ext uri="{BB962C8B-B14F-4D97-AF65-F5344CB8AC3E}">
        <p14:creationId xmlns:p14="http://schemas.microsoft.com/office/powerpoint/2010/main" val="634951309"/>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ftr" sz="quarter" idx="10"/>
          </p:nvPr>
        </p:nvSpPr>
        <p:spPr>
          <a:ln/>
        </p:spPr>
        <p:txBody>
          <a:bodyPr/>
          <a:lstStyle>
            <a:lvl1pPr>
              <a:defRPr/>
            </a:lvl1pPr>
          </a:lstStyle>
          <a:p>
            <a:pPr>
              <a:defRPr/>
            </a:pPr>
            <a:fld id="{03FE9325-2A72-467B-B699-B434A7A34FA3}" type="slidenum">
              <a:rPr lang="en-GB"/>
              <a:pPr>
                <a:defRPr/>
              </a:pPr>
              <a:t>‹#›</a:t>
            </a:fld>
            <a:r>
              <a:rPr lang="en-GB" dirty="0"/>
              <a:t> </a:t>
            </a:r>
          </a:p>
        </p:txBody>
      </p:sp>
    </p:spTree>
    <p:extLst>
      <p:ext uri="{BB962C8B-B14F-4D97-AF65-F5344CB8AC3E}">
        <p14:creationId xmlns:p14="http://schemas.microsoft.com/office/powerpoint/2010/main" val="55247005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ftr" sz="quarter" idx="10"/>
          </p:nvPr>
        </p:nvSpPr>
        <p:spPr>
          <a:ln/>
        </p:spPr>
        <p:txBody>
          <a:bodyPr/>
          <a:lstStyle>
            <a:lvl1pPr>
              <a:defRPr/>
            </a:lvl1pPr>
          </a:lstStyle>
          <a:p>
            <a:pPr>
              <a:defRPr/>
            </a:pPr>
            <a:fld id="{AE4A9464-F7C8-4125-8EAA-B6A368611036}" type="slidenum">
              <a:rPr lang="en-GB"/>
              <a:pPr>
                <a:defRPr/>
              </a:pPr>
              <a:t>‹#›</a:t>
            </a:fld>
            <a:r>
              <a:rPr lang="en-GB" dirty="0"/>
              <a:t> </a:t>
            </a:r>
          </a:p>
        </p:txBody>
      </p:sp>
    </p:spTree>
    <p:extLst>
      <p:ext uri="{BB962C8B-B14F-4D97-AF65-F5344CB8AC3E}">
        <p14:creationId xmlns:p14="http://schemas.microsoft.com/office/powerpoint/2010/main" val="343627638"/>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ftr" sz="quarter" idx="10"/>
          </p:nvPr>
        </p:nvSpPr>
        <p:spPr>
          <a:ln/>
        </p:spPr>
        <p:txBody>
          <a:bodyPr/>
          <a:lstStyle>
            <a:lvl1pPr>
              <a:defRPr/>
            </a:lvl1pPr>
          </a:lstStyle>
          <a:p>
            <a:pPr>
              <a:defRPr/>
            </a:pPr>
            <a:fld id="{0FC09D0A-1B30-4CC0-9B1D-75985DD79E9A}" type="slidenum">
              <a:rPr lang="en-GB"/>
              <a:pPr>
                <a:defRPr/>
              </a:pPr>
              <a:t>‹#›</a:t>
            </a:fld>
            <a:r>
              <a:rPr lang="en-GB" dirty="0"/>
              <a:t> </a:t>
            </a:r>
          </a:p>
        </p:txBody>
      </p:sp>
    </p:spTree>
    <p:extLst>
      <p:ext uri="{BB962C8B-B14F-4D97-AF65-F5344CB8AC3E}">
        <p14:creationId xmlns:p14="http://schemas.microsoft.com/office/powerpoint/2010/main" val="26887723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4150" y="138113"/>
            <a:ext cx="878363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184150" y="1128713"/>
            <a:ext cx="8783638" cy="477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Line 4"/>
          <p:cNvSpPr>
            <a:spLocks noChangeShapeType="1"/>
          </p:cNvSpPr>
          <p:nvPr/>
        </p:nvSpPr>
        <p:spPr bwMode="auto">
          <a:xfrm>
            <a:off x="0" y="938213"/>
            <a:ext cx="9144000" cy="0"/>
          </a:xfrm>
          <a:prstGeom prst="line">
            <a:avLst/>
          </a:prstGeom>
          <a:noFill/>
          <a:ln w="15875">
            <a:solidFill>
              <a:schemeClr val="tx2"/>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dirty="0">
              <a:solidFill>
                <a:srgbClr val="3C3C3C"/>
              </a:solidFill>
            </a:endParaRPr>
          </a:p>
        </p:txBody>
      </p:sp>
      <p:grpSp>
        <p:nvGrpSpPr>
          <p:cNvPr id="1029" name="Group 5"/>
          <p:cNvGrpSpPr>
            <a:grpSpLocks/>
          </p:cNvGrpSpPr>
          <p:nvPr/>
        </p:nvGrpSpPr>
        <p:grpSpPr bwMode="auto">
          <a:xfrm>
            <a:off x="0" y="6197600"/>
            <a:ext cx="9144000" cy="660400"/>
            <a:chOff x="0" y="3728"/>
            <a:chExt cx="5760" cy="592"/>
          </a:xfrm>
        </p:grpSpPr>
        <p:sp>
          <p:nvSpPr>
            <p:cNvPr id="1034" name="Line 6"/>
            <p:cNvSpPr>
              <a:spLocks noChangeShapeType="1"/>
            </p:cNvSpPr>
            <p:nvPr userDrawn="1"/>
          </p:nvSpPr>
          <p:spPr bwMode="auto">
            <a:xfrm>
              <a:off x="0" y="3732"/>
              <a:ext cx="576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lIns="0" tIns="0" rIns="0" bIns="0"/>
            <a:lstStyle/>
            <a:p>
              <a:pPr fontAlgn="base">
                <a:spcBef>
                  <a:spcPct val="0"/>
                </a:spcBef>
                <a:spcAft>
                  <a:spcPct val="0"/>
                </a:spcAft>
              </a:pPr>
              <a:endParaRPr lang="en-US" dirty="0">
                <a:solidFill>
                  <a:srgbClr val="3C3C3C"/>
                </a:solidFill>
              </a:endParaRPr>
            </a:p>
          </p:txBody>
        </p:sp>
        <p:sp>
          <p:nvSpPr>
            <p:cNvPr id="1035" name="Rectangle 7"/>
            <p:cNvSpPr>
              <a:spLocks noChangeArrowheads="1"/>
            </p:cNvSpPr>
            <p:nvPr userDrawn="1"/>
          </p:nvSpPr>
          <p:spPr bwMode="hidden">
            <a:xfrm>
              <a:off x="0" y="3728"/>
              <a:ext cx="5760" cy="592"/>
            </a:xfrm>
            <a:prstGeom prst="rect">
              <a:avLst/>
            </a:prstGeom>
            <a:solidFill>
              <a:srgbClr val="5A2D7F"/>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eaLnBrk="1" fontAlgn="base" hangingPunct="1">
                <a:spcBef>
                  <a:spcPct val="25000"/>
                </a:spcBef>
                <a:spcAft>
                  <a:spcPct val="25000"/>
                </a:spcAft>
                <a:buClr>
                  <a:srgbClr val="5A2D7F"/>
                </a:buClr>
                <a:buFont typeface="Wingdings" pitchFamily="2" charset="2"/>
                <a:buNone/>
                <a:defRPr/>
              </a:pPr>
              <a:endParaRPr lang="en-US" altLang="en-US" sz="1400" dirty="0" smtClean="0">
                <a:solidFill>
                  <a:srgbClr val="3C3C3C"/>
                </a:solidFill>
                <a:ea typeface="MS PGothic" pitchFamily="34" charset="-128"/>
              </a:endParaRPr>
            </a:p>
          </p:txBody>
        </p:sp>
      </p:grpSp>
      <p:grpSp>
        <p:nvGrpSpPr>
          <p:cNvPr id="1030" name="Group 8"/>
          <p:cNvGrpSpPr>
            <a:grpSpLocks/>
          </p:cNvGrpSpPr>
          <p:nvPr/>
        </p:nvGrpSpPr>
        <p:grpSpPr bwMode="auto">
          <a:xfrm>
            <a:off x="8096250" y="6237288"/>
            <a:ext cx="955675" cy="587375"/>
            <a:chOff x="4982" y="3929"/>
            <a:chExt cx="602" cy="370"/>
          </a:xfrm>
        </p:grpSpPr>
        <p:pic>
          <p:nvPicPr>
            <p:cNvPr id="1032" name="Picture 9" descr="RSA-RGB-POS grey"/>
            <p:cNvPicPr>
              <a:picLocks noChangeAspect="1" noChangeArrowheads="1"/>
            </p:cNvPicPr>
            <p:nvPr userDrawn="1"/>
          </p:nvPicPr>
          <p:blipFill>
            <a:blip r:embed="rId13">
              <a:extLst>
                <a:ext uri="{28A0092B-C50C-407E-A947-70E740481C1C}">
                  <a14:useLocalDpi xmlns:a14="http://schemas.microsoft.com/office/drawing/2010/main" val="0"/>
                </a:ext>
              </a:extLst>
            </a:blip>
            <a:srcRect l="10124" t="15335" r="11136" b="14519"/>
            <a:stretch>
              <a:fillRect/>
            </a:stretch>
          </p:blipFill>
          <p:spPr bwMode="auto">
            <a:xfrm>
              <a:off x="4982" y="3929"/>
              <a:ext cx="60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0" descr="RSA-RGB-NEG"/>
            <p:cNvPicPr>
              <a:picLocks noChangeAspect="1" noChangeArrowheads="1"/>
            </p:cNvPicPr>
            <p:nvPr userDrawn="1"/>
          </p:nvPicPr>
          <p:blipFill>
            <a:blip r:embed="rId14">
              <a:extLst>
                <a:ext uri="{28A0092B-C50C-407E-A947-70E740481C1C}">
                  <a14:useLocalDpi xmlns:a14="http://schemas.microsoft.com/office/drawing/2010/main" val="0"/>
                </a:ext>
              </a:extLst>
            </a:blip>
            <a:srcRect l="10135" t="15359" r="11037" b="14378"/>
            <a:stretch>
              <a:fillRect/>
            </a:stretch>
          </p:blipFill>
          <p:spPr bwMode="hidden">
            <a:xfrm>
              <a:off x="4982" y="3929"/>
              <a:ext cx="602" cy="370"/>
            </a:xfrm>
            <a:prstGeom prst="rect">
              <a:avLst/>
            </a:prstGeom>
            <a:solidFill>
              <a:srgbClr val="5A2D7F"/>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6155" name="Rectangle 11"/>
          <p:cNvSpPr>
            <a:spLocks noGrp="1" noChangeArrowheads="1"/>
          </p:cNvSpPr>
          <p:nvPr>
            <p:ph type="ftr" sz="quarter" idx="3"/>
          </p:nvPr>
        </p:nvSpPr>
        <p:spPr bwMode="auto">
          <a:xfrm>
            <a:off x="184150" y="6578600"/>
            <a:ext cx="6097588" cy="1381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spcBef>
                <a:spcPct val="0"/>
              </a:spcBef>
              <a:defRPr sz="900" b="1">
                <a:solidFill>
                  <a:srgbClr val="FFFFFF"/>
                </a:solidFill>
                <a:ea typeface="+mj-ea"/>
                <a:cs typeface="+mn-cs"/>
              </a:defRPr>
            </a:lvl1pPr>
          </a:lstStyle>
          <a:p>
            <a:pPr fontAlgn="base">
              <a:spcAft>
                <a:spcPct val="0"/>
              </a:spcAft>
              <a:defRPr/>
            </a:pPr>
            <a:fld id="{34D0CC78-B606-45EE-BCD4-3C000070938A}" type="slidenum">
              <a:rPr lang="en-GB"/>
              <a:pPr fontAlgn="base">
                <a:spcAft>
                  <a:spcPct val="0"/>
                </a:spcAft>
                <a:defRPr/>
              </a:pPr>
              <a:t>‹#›</a:t>
            </a:fld>
            <a:r>
              <a:rPr lang="en-GB" dirty="0"/>
              <a:t> </a:t>
            </a:r>
          </a:p>
        </p:txBody>
      </p:sp>
    </p:spTree>
    <p:extLst>
      <p:ext uri="{BB962C8B-B14F-4D97-AF65-F5344CB8AC3E}">
        <p14:creationId xmlns:p14="http://schemas.microsoft.com/office/powerpoint/2010/main" val="954368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hf sldNum="0" hdr="0" dt="0"/>
  <p:txStyles>
    <p:titleStyle>
      <a:lvl1pPr algn="l" rtl="0" eaLnBrk="0" fontAlgn="base" hangingPunct="0">
        <a:lnSpc>
          <a:spcPct val="90000"/>
        </a:lnSpc>
        <a:spcBef>
          <a:spcPct val="0"/>
        </a:spcBef>
        <a:spcAft>
          <a:spcPct val="0"/>
        </a:spcAft>
        <a:defRPr sz="2000" b="1">
          <a:solidFill>
            <a:schemeClr val="tx2"/>
          </a:solidFill>
          <a:latin typeface="+mj-lt"/>
          <a:ea typeface="+mj-ea"/>
          <a:cs typeface="+mj-cs"/>
        </a:defRPr>
      </a:lvl1pPr>
      <a:lvl2pPr algn="l" rtl="0" eaLnBrk="0" fontAlgn="base" hangingPunct="0">
        <a:lnSpc>
          <a:spcPct val="90000"/>
        </a:lnSpc>
        <a:spcBef>
          <a:spcPct val="0"/>
        </a:spcBef>
        <a:spcAft>
          <a:spcPct val="0"/>
        </a:spcAft>
        <a:defRPr sz="2000" b="1">
          <a:solidFill>
            <a:schemeClr val="tx2"/>
          </a:solidFill>
          <a:latin typeface="Arial" pitchFamily="34" charset="0"/>
          <a:ea typeface="MS PGothic" pitchFamily="34" charset="-128"/>
          <a:cs typeface="Arial" pitchFamily="34" charset="0"/>
        </a:defRPr>
      </a:lvl2pPr>
      <a:lvl3pPr algn="l" rtl="0" eaLnBrk="0" fontAlgn="base" hangingPunct="0">
        <a:lnSpc>
          <a:spcPct val="90000"/>
        </a:lnSpc>
        <a:spcBef>
          <a:spcPct val="0"/>
        </a:spcBef>
        <a:spcAft>
          <a:spcPct val="0"/>
        </a:spcAft>
        <a:defRPr sz="2000" b="1">
          <a:solidFill>
            <a:schemeClr val="tx2"/>
          </a:solidFill>
          <a:latin typeface="Arial" pitchFamily="34" charset="0"/>
          <a:ea typeface="MS PGothic" pitchFamily="34" charset="-128"/>
          <a:cs typeface="Arial" pitchFamily="34" charset="0"/>
        </a:defRPr>
      </a:lvl3pPr>
      <a:lvl4pPr algn="l" rtl="0" eaLnBrk="0" fontAlgn="base" hangingPunct="0">
        <a:lnSpc>
          <a:spcPct val="90000"/>
        </a:lnSpc>
        <a:spcBef>
          <a:spcPct val="0"/>
        </a:spcBef>
        <a:spcAft>
          <a:spcPct val="0"/>
        </a:spcAft>
        <a:defRPr sz="2000" b="1">
          <a:solidFill>
            <a:schemeClr val="tx2"/>
          </a:solidFill>
          <a:latin typeface="Arial" pitchFamily="34" charset="0"/>
          <a:ea typeface="MS PGothic" pitchFamily="34" charset="-128"/>
          <a:cs typeface="Arial" pitchFamily="34" charset="0"/>
        </a:defRPr>
      </a:lvl4pPr>
      <a:lvl5pPr algn="l" rtl="0" eaLnBrk="0" fontAlgn="base" hangingPunct="0">
        <a:lnSpc>
          <a:spcPct val="90000"/>
        </a:lnSpc>
        <a:spcBef>
          <a:spcPct val="0"/>
        </a:spcBef>
        <a:spcAft>
          <a:spcPct val="0"/>
        </a:spcAft>
        <a:defRPr sz="2000" b="1">
          <a:solidFill>
            <a:schemeClr val="tx2"/>
          </a:solidFill>
          <a:latin typeface="Arial" pitchFamily="34" charset="0"/>
          <a:ea typeface="MS PGothic" pitchFamily="34" charset="-128"/>
          <a:cs typeface="Arial" pitchFamily="34" charset="0"/>
        </a:defRPr>
      </a:lvl5pPr>
      <a:lvl6pPr marL="457200" algn="l" rtl="0" fontAlgn="base">
        <a:lnSpc>
          <a:spcPct val="90000"/>
        </a:lnSpc>
        <a:spcBef>
          <a:spcPct val="0"/>
        </a:spcBef>
        <a:spcAft>
          <a:spcPct val="0"/>
        </a:spcAft>
        <a:defRPr sz="2000" b="1">
          <a:solidFill>
            <a:schemeClr val="tx2"/>
          </a:solidFill>
          <a:latin typeface="Arial" pitchFamily="34" charset="0"/>
          <a:ea typeface="MS PGothic" pitchFamily="34" charset="-128"/>
          <a:cs typeface="Arial" pitchFamily="34" charset="0"/>
        </a:defRPr>
      </a:lvl6pPr>
      <a:lvl7pPr marL="914400" algn="l" rtl="0" fontAlgn="base">
        <a:lnSpc>
          <a:spcPct val="90000"/>
        </a:lnSpc>
        <a:spcBef>
          <a:spcPct val="0"/>
        </a:spcBef>
        <a:spcAft>
          <a:spcPct val="0"/>
        </a:spcAft>
        <a:defRPr sz="2000" b="1">
          <a:solidFill>
            <a:schemeClr val="tx2"/>
          </a:solidFill>
          <a:latin typeface="Arial" pitchFamily="34" charset="0"/>
          <a:ea typeface="MS PGothic" pitchFamily="34" charset="-128"/>
          <a:cs typeface="Arial" pitchFamily="34" charset="0"/>
        </a:defRPr>
      </a:lvl7pPr>
      <a:lvl8pPr marL="1371600" algn="l" rtl="0" fontAlgn="base">
        <a:lnSpc>
          <a:spcPct val="90000"/>
        </a:lnSpc>
        <a:spcBef>
          <a:spcPct val="0"/>
        </a:spcBef>
        <a:spcAft>
          <a:spcPct val="0"/>
        </a:spcAft>
        <a:defRPr sz="2000" b="1">
          <a:solidFill>
            <a:schemeClr val="tx2"/>
          </a:solidFill>
          <a:latin typeface="Arial" pitchFamily="34" charset="0"/>
          <a:ea typeface="MS PGothic" pitchFamily="34" charset="-128"/>
          <a:cs typeface="Arial" pitchFamily="34" charset="0"/>
        </a:defRPr>
      </a:lvl8pPr>
      <a:lvl9pPr marL="1828800" algn="l" rtl="0" fontAlgn="base">
        <a:lnSpc>
          <a:spcPct val="90000"/>
        </a:lnSpc>
        <a:spcBef>
          <a:spcPct val="0"/>
        </a:spcBef>
        <a:spcAft>
          <a:spcPct val="0"/>
        </a:spcAft>
        <a:defRPr sz="2000" b="1">
          <a:solidFill>
            <a:schemeClr val="tx2"/>
          </a:solidFill>
          <a:latin typeface="Arial" pitchFamily="34" charset="0"/>
          <a:ea typeface="MS PGothic" pitchFamily="34" charset="-128"/>
          <a:cs typeface="Arial" pitchFamily="34" charset="0"/>
        </a:defRPr>
      </a:lvl9pPr>
    </p:titleStyle>
    <p:bodyStyle>
      <a:lvl1pPr marL="177800" indent="-177800" algn="l" rtl="0" eaLnBrk="0" fontAlgn="base" hangingPunct="0">
        <a:lnSpc>
          <a:spcPct val="95000"/>
        </a:lnSpc>
        <a:spcBef>
          <a:spcPct val="25000"/>
        </a:spcBef>
        <a:spcAft>
          <a:spcPct val="25000"/>
        </a:spcAft>
        <a:buSzPct val="90000"/>
        <a:buFont typeface="Times" pitchFamily="18" charset="0"/>
        <a:buChar char="•"/>
        <a:defRPr sz="3200" b="1">
          <a:solidFill>
            <a:srgbClr val="000000"/>
          </a:solidFill>
          <a:latin typeface="+mn-lt"/>
          <a:ea typeface="+mn-ea"/>
          <a:cs typeface="+mn-cs"/>
        </a:defRPr>
      </a:lvl1pPr>
      <a:lvl2pPr marL="539750" indent="-182563" algn="l" rtl="0" eaLnBrk="0" fontAlgn="base" hangingPunct="0">
        <a:lnSpc>
          <a:spcPct val="95000"/>
        </a:lnSpc>
        <a:spcBef>
          <a:spcPct val="25000"/>
        </a:spcBef>
        <a:spcAft>
          <a:spcPct val="25000"/>
        </a:spcAft>
        <a:buSzPct val="80000"/>
        <a:buFont typeface="Arial" pitchFamily="34" charset="0"/>
        <a:buChar char="−"/>
        <a:defRPr sz="2800" b="1">
          <a:solidFill>
            <a:srgbClr val="000000"/>
          </a:solidFill>
          <a:latin typeface="+mn-lt"/>
          <a:ea typeface="+mn-ea"/>
          <a:cs typeface="+mn-cs"/>
        </a:defRPr>
      </a:lvl2pPr>
      <a:lvl3pPr marL="895350" indent="-176213" algn="l" rtl="0" eaLnBrk="0" fontAlgn="base" hangingPunct="0">
        <a:lnSpc>
          <a:spcPct val="95000"/>
        </a:lnSpc>
        <a:spcBef>
          <a:spcPct val="25000"/>
        </a:spcBef>
        <a:spcAft>
          <a:spcPct val="25000"/>
        </a:spcAft>
        <a:buSzPct val="80000"/>
        <a:buFont typeface="Times" pitchFamily="18" charset="0"/>
        <a:buChar char="•"/>
        <a:defRPr sz="2400" b="1">
          <a:solidFill>
            <a:srgbClr val="000000"/>
          </a:solidFill>
          <a:latin typeface="+mn-lt"/>
          <a:ea typeface="+mn-ea"/>
          <a:cs typeface="+mn-cs"/>
        </a:defRPr>
      </a:lvl3pPr>
      <a:lvl4pPr marL="1257300" indent="-182563" algn="l" rtl="0" eaLnBrk="0" fontAlgn="base" hangingPunct="0">
        <a:lnSpc>
          <a:spcPct val="95000"/>
        </a:lnSpc>
        <a:spcBef>
          <a:spcPct val="25000"/>
        </a:spcBef>
        <a:spcAft>
          <a:spcPct val="25000"/>
        </a:spcAft>
        <a:buSzPct val="80000"/>
        <a:buFont typeface="Times" pitchFamily="18" charset="0"/>
        <a:buChar char="•"/>
        <a:defRPr sz="2000" b="1">
          <a:solidFill>
            <a:srgbClr val="000000"/>
          </a:solidFill>
          <a:latin typeface="+mn-lt"/>
          <a:ea typeface="+mn-ea"/>
          <a:cs typeface="+mn-cs"/>
        </a:defRPr>
      </a:lvl4pPr>
      <a:lvl5pPr marL="1612900" indent="-176213" algn="l" rtl="0" eaLnBrk="0" fontAlgn="base" hangingPunct="0">
        <a:lnSpc>
          <a:spcPct val="95000"/>
        </a:lnSpc>
        <a:spcBef>
          <a:spcPct val="25000"/>
        </a:spcBef>
        <a:spcAft>
          <a:spcPct val="25000"/>
        </a:spcAft>
        <a:buSzPct val="80000"/>
        <a:buFont typeface="Times" pitchFamily="18" charset="0"/>
        <a:buChar char="•"/>
        <a:defRPr sz="2000" b="1">
          <a:solidFill>
            <a:srgbClr val="000000"/>
          </a:solidFill>
          <a:latin typeface="+mn-lt"/>
          <a:ea typeface="+mn-ea"/>
          <a:cs typeface="+mn-cs"/>
        </a:defRPr>
      </a:lvl5pPr>
      <a:lvl6pPr marL="2070100" indent="-176213" algn="l" rtl="0" fontAlgn="base">
        <a:lnSpc>
          <a:spcPct val="95000"/>
        </a:lnSpc>
        <a:spcBef>
          <a:spcPct val="25000"/>
        </a:spcBef>
        <a:spcAft>
          <a:spcPct val="25000"/>
        </a:spcAft>
        <a:buSzPct val="80000"/>
        <a:buFont typeface="Times" pitchFamily="18" charset="0"/>
        <a:buChar char="•"/>
        <a:defRPr sz="2000" b="1">
          <a:solidFill>
            <a:srgbClr val="000000"/>
          </a:solidFill>
          <a:latin typeface="+mn-lt"/>
          <a:ea typeface="+mn-ea"/>
          <a:cs typeface="+mn-cs"/>
        </a:defRPr>
      </a:lvl6pPr>
      <a:lvl7pPr marL="2527300" indent="-176213" algn="l" rtl="0" fontAlgn="base">
        <a:lnSpc>
          <a:spcPct val="95000"/>
        </a:lnSpc>
        <a:spcBef>
          <a:spcPct val="25000"/>
        </a:spcBef>
        <a:spcAft>
          <a:spcPct val="25000"/>
        </a:spcAft>
        <a:buSzPct val="80000"/>
        <a:buFont typeface="Times" pitchFamily="18" charset="0"/>
        <a:buChar char="•"/>
        <a:defRPr sz="2000" b="1">
          <a:solidFill>
            <a:srgbClr val="000000"/>
          </a:solidFill>
          <a:latin typeface="+mn-lt"/>
          <a:ea typeface="+mn-ea"/>
          <a:cs typeface="+mn-cs"/>
        </a:defRPr>
      </a:lvl7pPr>
      <a:lvl8pPr marL="2984500" indent="-176213" algn="l" rtl="0" fontAlgn="base">
        <a:lnSpc>
          <a:spcPct val="95000"/>
        </a:lnSpc>
        <a:spcBef>
          <a:spcPct val="25000"/>
        </a:spcBef>
        <a:spcAft>
          <a:spcPct val="25000"/>
        </a:spcAft>
        <a:buSzPct val="80000"/>
        <a:buFont typeface="Times" pitchFamily="18" charset="0"/>
        <a:buChar char="•"/>
        <a:defRPr sz="2000" b="1">
          <a:solidFill>
            <a:srgbClr val="000000"/>
          </a:solidFill>
          <a:latin typeface="+mn-lt"/>
          <a:ea typeface="+mn-ea"/>
          <a:cs typeface="+mn-cs"/>
        </a:defRPr>
      </a:lvl8pPr>
      <a:lvl9pPr marL="3441700" indent="-176213" algn="l" rtl="0" fontAlgn="base">
        <a:lnSpc>
          <a:spcPct val="95000"/>
        </a:lnSpc>
        <a:spcBef>
          <a:spcPct val="25000"/>
        </a:spcBef>
        <a:spcAft>
          <a:spcPct val="25000"/>
        </a:spcAft>
        <a:buSzPct val="80000"/>
        <a:buFont typeface="Times" pitchFamily="18" charset="0"/>
        <a:buChar char="•"/>
        <a:defRPr sz="2000" b="1">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mailto:heathertang@perpetualins.com" TargetMode="External"/><Relationship Id="rId3" Type="http://schemas.openxmlformats.org/officeDocument/2006/relationships/hyperlink" Target="mailto:retailpacific_UW@cns.ca" TargetMode="External"/><Relationship Id="rId7" Type="http://schemas.openxmlformats.org/officeDocument/2006/relationships/hyperlink" Target="mailto:baldwinma@allcanadianins.com" TargetMode="External"/><Relationship Id="rId2" Type="http://schemas.openxmlformats.org/officeDocument/2006/relationships/hyperlink" Target="mailto:programpacific_UW@cns.ca" TargetMode="External"/><Relationship Id="rId1" Type="http://schemas.openxmlformats.org/officeDocument/2006/relationships/slideLayout" Target="../slideLayouts/slideLayout2.xml"/><Relationship Id="rId6" Type="http://schemas.openxmlformats.org/officeDocument/2006/relationships/hyperlink" Target="mailto:billyhui@allcanadianins.com" TargetMode="External"/><Relationship Id="rId5" Type="http://schemas.openxmlformats.org/officeDocument/2006/relationships/hyperlink" Target="mailto:chantelle.zawila@cns.ca" TargetMode="External"/><Relationship Id="rId4" Type="http://schemas.openxmlformats.org/officeDocument/2006/relationships/hyperlink" Target="mailto:michael.wong@rsagroup.c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366713" y="2046288"/>
            <a:ext cx="851535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r>
              <a:rPr lang="en-GB" altLang="en-US" sz="2800" b="1" dirty="0" smtClean="0">
                <a:solidFill>
                  <a:schemeClr val="tx2"/>
                </a:solidFill>
                <a:ea typeface="MS PGothic" pitchFamily="34" charset="-128"/>
              </a:rPr>
              <a:t>ALL CANADIAN PROGRAM RATES</a:t>
            </a:r>
            <a:endParaRPr lang="en-GB" altLang="en-US" sz="2800" b="1" dirty="0">
              <a:solidFill>
                <a:schemeClr val="tx2"/>
              </a:solidFill>
              <a:ea typeface="MS PGothic" pitchFamily="34" charset="-128"/>
            </a:endParaRPr>
          </a:p>
        </p:txBody>
      </p:sp>
      <p:sp>
        <p:nvSpPr>
          <p:cNvPr id="20483" name="Rectangle 6"/>
          <p:cNvSpPr>
            <a:spLocks noChangeArrowheads="1"/>
          </p:cNvSpPr>
          <p:nvPr/>
        </p:nvSpPr>
        <p:spPr bwMode="auto">
          <a:xfrm>
            <a:off x="366713" y="2889250"/>
            <a:ext cx="664368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spcBef>
                <a:spcPct val="15000"/>
              </a:spcBef>
              <a:spcAft>
                <a:spcPct val="15000"/>
              </a:spcAft>
              <a:buClr>
                <a:schemeClr val="tx1"/>
              </a:buClr>
              <a:buSzPct val="80000"/>
              <a:buFont typeface="Arial" pitchFamily="34" charset="0"/>
              <a:buNone/>
            </a:pPr>
            <a:endParaRPr lang="en-GB" altLang="en-US" b="1" dirty="0">
              <a:solidFill>
                <a:schemeClr val="tx2"/>
              </a:solidFill>
              <a:ea typeface="MS PGothic" pitchFamily="34" charset="-128"/>
            </a:endParaRPr>
          </a:p>
        </p:txBody>
      </p:sp>
      <p:sp>
        <p:nvSpPr>
          <p:cNvPr id="20484" name="Rectangle 6"/>
          <p:cNvSpPr>
            <a:spLocks noChangeArrowheads="1"/>
          </p:cNvSpPr>
          <p:nvPr/>
        </p:nvSpPr>
        <p:spPr bwMode="auto">
          <a:xfrm>
            <a:off x="404813" y="3359150"/>
            <a:ext cx="66436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spcBef>
                <a:spcPct val="15000"/>
              </a:spcBef>
              <a:spcAft>
                <a:spcPct val="15000"/>
              </a:spcAft>
              <a:buClr>
                <a:schemeClr val="tx1"/>
              </a:buClr>
              <a:buSzPct val="80000"/>
              <a:buFont typeface="Arial" pitchFamily="34" charset="0"/>
              <a:buNone/>
            </a:pPr>
            <a:r>
              <a:rPr lang="en-GB" altLang="en-US" sz="1000" b="1" dirty="0" smtClean="0">
                <a:ea typeface="MS PGothic" pitchFamily="34" charset="-128"/>
              </a:rPr>
              <a:t>February 2019</a:t>
            </a:r>
            <a:endParaRPr lang="en-GB" altLang="en-US" sz="1000" b="1" dirty="0">
              <a:ea typeface="MS PGothic" pitchFamily="34" charset="-128"/>
            </a:endParaRPr>
          </a:p>
        </p:txBody>
      </p:sp>
      <p:sp>
        <p:nvSpPr>
          <p:cNvPr id="20485" name="Freeform 86"/>
          <p:cNvSpPr>
            <a:spLocks/>
          </p:cNvSpPr>
          <p:nvPr/>
        </p:nvSpPr>
        <p:spPr bwMode="auto">
          <a:xfrm>
            <a:off x="4513263" y="4410075"/>
            <a:ext cx="747712" cy="1476375"/>
          </a:xfrm>
          <a:custGeom>
            <a:avLst/>
            <a:gdLst>
              <a:gd name="T0" fmla="*/ 4 w 1303327"/>
              <a:gd name="T1" fmla="*/ 0 h 2572083"/>
              <a:gd name="T2" fmla="*/ 1 w 1303327"/>
              <a:gd name="T3" fmla="*/ 12 h 2572083"/>
              <a:gd name="T4" fmla="*/ 0 w 1303327"/>
              <a:gd name="T5" fmla="*/ 15 h 2572083"/>
              <a:gd name="T6" fmla="*/ 4 w 1303327"/>
              <a:gd name="T7" fmla="*/ 17 h 2572083"/>
              <a:gd name="T8" fmla="*/ 9 w 1303327"/>
              <a:gd name="T9" fmla="*/ 20 h 2572083"/>
              <a:gd name="T10" fmla="*/ 9 w 1303327"/>
              <a:gd name="T11" fmla="*/ 25 h 2572083"/>
              <a:gd name="T12" fmla="*/ 11 w 1303327"/>
              <a:gd name="T13" fmla="*/ 66 h 2572083"/>
              <a:gd name="T14" fmla="*/ 20 w 1303327"/>
              <a:gd name="T15" fmla="*/ 81 h 2572083"/>
              <a:gd name="T16" fmla="*/ 5 w 1303327"/>
              <a:gd name="T17" fmla="*/ 102 h 2572083"/>
              <a:gd name="T18" fmla="*/ 9 w 1303327"/>
              <a:gd name="T19" fmla="*/ 125 h 2572083"/>
              <a:gd name="T20" fmla="*/ 13 w 1303327"/>
              <a:gd name="T21" fmla="*/ 129 h 2572083"/>
              <a:gd name="T22" fmla="*/ 10 w 1303327"/>
              <a:gd name="T23" fmla="*/ 137 h 2572083"/>
              <a:gd name="T24" fmla="*/ 29 w 1303327"/>
              <a:gd name="T25" fmla="*/ 177 h 2572083"/>
              <a:gd name="T26" fmla="*/ 96 w 1303327"/>
              <a:gd name="T27" fmla="*/ 205 h 2572083"/>
              <a:gd name="T28" fmla="*/ 97 w 1303327"/>
              <a:gd name="T29" fmla="*/ 190 h 2572083"/>
              <a:gd name="T30" fmla="*/ 91 w 1303327"/>
              <a:gd name="T31" fmla="*/ 181 h 2572083"/>
              <a:gd name="T32" fmla="*/ 81 w 1303327"/>
              <a:gd name="T33" fmla="*/ 139 h 2572083"/>
              <a:gd name="T34" fmla="*/ 103 w 1303327"/>
              <a:gd name="T35" fmla="*/ 59 h 2572083"/>
              <a:gd name="T36" fmla="*/ 4 w 1303327"/>
              <a:gd name="T37" fmla="*/ 0 h 257208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03327" h="2572083">
                <a:moveTo>
                  <a:pt x="51516" y="0"/>
                </a:moveTo>
                <a:lnTo>
                  <a:pt x="4255" y="153002"/>
                </a:lnTo>
                <a:lnTo>
                  <a:pt x="0" y="186065"/>
                </a:lnTo>
                <a:lnTo>
                  <a:pt x="52043" y="220447"/>
                </a:lnTo>
                <a:lnTo>
                  <a:pt x="116212" y="241836"/>
                </a:lnTo>
                <a:lnTo>
                  <a:pt x="116212" y="311352"/>
                </a:lnTo>
                <a:lnTo>
                  <a:pt x="142948" y="830047"/>
                </a:lnTo>
                <a:lnTo>
                  <a:pt x="244548" y="1011857"/>
                </a:lnTo>
                <a:lnTo>
                  <a:pt x="57391" y="1279226"/>
                </a:lnTo>
                <a:lnTo>
                  <a:pt x="116212" y="1567983"/>
                </a:lnTo>
                <a:lnTo>
                  <a:pt x="164338" y="1616110"/>
                </a:lnTo>
                <a:lnTo>
                  <a:pt x="122538" y="1710593"/>
                </a:lnTo>
                <a:lnTo>
                  <a:pt x="369270" y="2224166"/>
                </a:lnTo>
                <a:lnTo>
                  <a:pt x="1212724" y="2572083"/>
                </a:lnTo>
                <a:lnTo>
                  <a:pt x="1223644" y="2384587"/>
                </a:lnTo>
                <a:lnTo>
                  <a:pt x="1159137" y="2278731"/>
                </a:lnTo>
                <a:lnTo>
                  <a:pt x="1025264" y="1739099"/>
                </a:lnTo>
                <a:lnTo>
                  <a:pt x="1303327" y="733794"/>
                </a:lnTo>
                <a:lnTo>
                  <a:pt x="51516" y="0"/>
                </a:lnTo>
                <a:close/>
              </a:path>
            </a:pathLst>
          </a:custGeom>
          <a:solidFill>
            <a:schemeClr val="tx2"/>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86" name="Freeform 87"/>
          <p:cNvSpPr>
            <a:spLocks/>
          </p:cNvSpPr>
          <p:nvPr/>
        </p:nvSpPr>
        <p:spPr bwMode="auto">
          <a:xfrm>
            <a:off x="4410075" y="5010150"/>
            <a:ext cx="87313" cy="233363"/>
          </a:xfrm>
          <a:custGeom>
            <a:avLst/>
            <a:gdLst>
              <a:gd name="T0" fmla="*/ 2 w 149727"/>
              <a:gd name="T1" fmla="*/ 0 h 406400"/>
              <a:gd name="T2" fmla="*/ 0 w 149727"/>
              <a:gd name="T3" fmla="*/ 20 h 406400"/>
              <a:gd name="T4" fmla="*/ 6 w 149727"/>
              <a:gd name="T5" fmla="*/ 33 h 406400"/>
              <a:gd name="T6" fmla="*/ 8 w 149727"/>
              <a:gd name="T7" fmla="*/ 22 h 406400"/>
              <a:gd name="T8" fmla="*/ 16 w 149727"/>
              <a:gd name="T9" fmla="*/ 6 h 406400"/>
              <a:gd name="T10" fmla="*/ 2 w 149727"/>
              <a:gd name="T11" fmla="*/ 0 h 4064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9727" h="406400">
                <a:moveTo>
                  <a:pt x="21390" y="0"/>
                </a:moveTo>
                <a:lnTo>
                  <a:pt x="0" y="251326"/>
                </a:lnTo>
                <a:lnTo>
                  <a:pt x="58821" y="406400"/>
                </a:lnTo>
                <a:lnTo>
                  <a:pt x="69516" y="272716"/>
                </a:lnTo>
                <a:lnTo>
                  <a:pt x="149727" y="80211"/>
                </a:lnTo>
                <a:lnTo>
                  <a:pt x="21390" y="0"/>
                </a:lnTo>
                <a:close/>
              </a:path>
            </a:pathLst>
          </a:custGeom>
          <a:solidFill>
            <a:schemeClr val="tx2"/>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87" name="Freeform 88"/>
          <p:cNvSpPr>
            <a:spLocks/>
          </p:cNvSpPr>
          <p:nvPr/>
        </p:nvSpPr>
        <p:spPr bwMode="auto">
          <a:xfrm rot="330152">
            <a:off x="4478338" y="5422900"/>
            <a:ext cx="241300" cy="338138"/>
          </a:xfrm>
          <a:custGeom>
            <a:avLst/>
            <a:gdLst>
              <a:gd name="T0" fmla="*/ 5 w 422442"/>
              <a:gd name="T1" fmla="*/ 0 h 588211"/>
              <a:gd name="T2" fmla="*/ 0 w 422442"/>
              <a:gd name="T3" fmla="*/ 6 h 588211"/>
              <a:gd name="T4" fmla="*/ 27 w 422442"/>
              <a:gd name="T5" fmla="*/ 48 h 588211"/>
              <a:gd name="T6" fmla="*/ 31 w 422442"/>
              <a:gd name="T7" fmla="*/ 46 h 588211"/>
              <a:gd name="T8" fmla="*/ 23 w 422442"/>
              <a:gd name="T9" fmla="*/ 25 h 588211"/>
              <a:gd name="T10" fmla="*/ 13 w 422442"/>
              <a:gd name="T11" fmla="*/ 11 h 588211"/>
              <a:gd name="T12" fmla="*/ 5 w 422442"/>
              <a:gd name="T13" fmla="*/ 0 h 5882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2442" h="588211">
                <a:moveTo>
                  <a:pt x="64168" y="0"/>
                </a:moveTo>
                <a:lnTo>
                  <a:pt x="0" y="69515"/>
                </a:lnTo>
                <a:lnTo>
                  <a:pt x="368968" y="588211"/>
                </a:lnTo>
                <a:lnTo>
                  <a:pt x="422442" y="566821"/>
                </a:lnTo>
                <a:lnTo>
                  <a:pt x="315494" y="310148"/>
                </a:lnTo>
                <a:lnTo>
                  <a:pt x="181810" y="139032"/>
                </a:lnTo>
                <a:lnTo>
                  <a:pt x="64168" y="0"/>
                </a:lnTo>
                <a:close/>
              </a:path>
            </a:pathLst>
          </a:custGeom>
          <a:solidFill>
            <a:schemeClr val="tx2"/>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88" name="Freeform 89"/>
          <p:cNvSpPr>
            <a:spLocks/>
          </p:cNvSpPr>
          <p:nvPr/>
        </p:nvSpPr>
        <p:spPr bwMode="auto">
          <a:xfrm>
            <a:off x="5100638" y="4833938"/>
            <a:ext cx="593725" cy="1119187"/>
          </a:xfrm>
          <a:custGeom>
            <a:avLst/>
            <a:gdLst>
              <a:gd name="T0" fmla="*/ 19 w 1036750"/>
              <a:gd name="T1" fmla="*/ 0 h 1951149"/>
              <a:gd name="T2" fmla="*/ 0 w 1036750"/>
              <a:gd name="T3" fmla="*/ 79 h 1951149"/>
              <a:gd name="T4" fmla="*/ 10 w 1036750"/>
              <a:gd name="T5" fmla="*/ 122 h 1951149"/>
              <a:gd name="T6" fmla="*/ 15 w 1036750"/>
              <a:gd name="T7" fmla="*/ 129 h 1951149"/>
              <a:gd name="T8" fmla="*/ 15 w 1036750"/>
              <a:gd name="T9" fmla="*/ 145 h 1951149"/>
              <a:gd name="T10" fmla="*/ 49 w 1036750"/>
              <a:gd name="T11" fmla="*/ 154 h 1951149"/>
              <a:gd name="T12" fmla="*/ 77 w 1036750"/>
              <a:gd name="T13" fmla="*/ 33 h 1951149"/>
              <a:gd name="T14" fmla="*/ 73 w 1036750"/>
              <a:gd name="T15" fmla="*/ 36 h 1951149"/>
              <a:gd name="T16" fmla="*/ 70 w 1036750"/>
              <a:gd name="T17" fmla="*/ 34 h 1951149"/>
              <a:gd name="T18" fmla="*/ 77 w 1036750"/>
              <a:gd name="T19" fmla="*/ 28 h 1951149"/>
              <a:gd name="T20" fmla="*/ 80 w 1036750"/>
              <a:gd name="T21" fmla="*/ 21 h 1951149"/>
              <a:gd name="T22" fmla="*/ 19 w 1036750"/>
              <a:gd name="T23" fmla="*/ 0 h 19511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36750" h="1951149">
                <a:moveTo>
                  <a:pt x="257578" y="0"/>
                </a:moveTo>
                <a:lnTo>
                  <a:pt x="0" y="1004552"/>
                </a:lnTo>
                <a:lnTo>
                  <a:pt x="135228" y="1545464"/>
                </a:lnTo>
                <a:lnTo>
                  <a:pt x="206062" y="1642056"/>
                </a:lnTo>
                <a:lnTo>
                  <a:pt x="199623" y="1835239"/>
                </a:lnTo>
                <a:lnTo>
                  <a:pt x="643944" y="1951149"/>
                </a:lnTo>
                <a:lnTo>
                  <a:pt x="1004552" y="418563"/>
                </a:lnTo>
                <a:lnTo>
                  <a:pt x="946597" y="450760"/>
                </a:lnTo>
                <a:lnTo>
                  <a:pt x="920840" y="425002"/>
                </a:lnTo>
                <a:lnTo>
                  <a:pt x="1010992" y="360608"/>
                </a:lnTo>
                <a:lnTo>
                  <a:pt x="1036750" y="270456"/>
                </a:lnTo>
                <a:lnTo>
                  <a:pt x="257578" y="0"/>
                </a:lnTo>
                <a:close/>
              </a:path>
            </a:pathLst>
          </a:custGeom>
          <a:solidFill>
            <a:schemeClr val="accent2"/>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89" name="Freeform 90"/>
          <p:cNvSpPr>
            <a:spLocks/>
          </p:cNvSpPr>
          <p:nvPr/>
        </p:nvSpPr>
        <p:spPr bwMode="auto">
          <a:xfrm>
            <a:off x="5473700" y="4978400"/>
            <a:ext cx="563563" cy="1073150"/>
          </a:xfrm>
          <a:custGeom>
            <a:avLst/>
            <a:gdLst>
              <a:gd name="T0" fmla="*/ 26 w 985234"/>
              <a:gd name="T1" fmla="*/ 13 h 1873876"/>
              <a:gd name="T2" fmla="*/ 0 w 985234"/>
              <a:gd name="T3" fmla="*/ 130 h 1873876"/>
              <a:gd name="T4" fmla="*/ 67 w 985234"/>
              <a:gd name="T5" fmla="*/ 144 h 1873876"/>
              <a:gd name="T6" fmla="*/ 70 w 985234"/>
              <a:gd name="T7" fmla="*/ 45 h 1873876"/>
              <a:gd name="T8" fmla="*/ 66 w 985234"/>
              <a:gd name="T9" fmla="*/ 50 h 1873876"/>
              <a:gd name="T10" fmla="*/ 63 w 985234"/>
              <a:gd name="T11" fmla="*/ 51 h 1873876"/>
              <a:gd name="T12" fmla="*/ 63 w 985234"/>
              <a:gd name="T13" fmla="*/ 49 h 1873876"/>
              <a:gd name="T14" fmla="*/ 65 w 985234"/>
              <a:gd name="T15" fmla="*/ 48 h 1873876"/>
              <a:gd name="T16" fmla="*/ 67 w 985234"/>
              <a:gd name="T17" fmla="*/ 45 h 1873876"/>
              <a:gd name="T18" fmla="*/ 66 w 985234"/>
              <a:gd name="T19" fmla="*/ 40 h 1873876"/>
              <a:gd name="T20" fmla="*/ 72 w 985234"/>
              <a:gd name="T21" fmla="*/ 33 h 1873876"/>
              <a:gd name="T22" fmla="*/ 74 w 985234"/>
              <a:gd name="T23" fmla="*/ 9 h 1873876"/>
              <a:gd name="T24" fmla="*/ 29 w 985234"/>
              <a:gd name="T25" fmla="*/ 0 h 1873876"/>
              <a:gd name="T26" fmla="*/ 27 w 985234"/>
              <a:gd name="T27" fmla="*/ 7 h 1873876"/>
              <a:gd name="T28" fmla="*/ 33 w 985234"/>
              <a:gd name="T29" fmla="*/ 6 h 1873876"/>
              <a:gd name="T30" fmla="*/ 34 w 985234"/>
              <a:gd name="T31" fmla="*/ 10 h 1873876"/>
              <a:gd name="T32" fmla="*/ 46 w 985234"/>
              <a:gd name="T33" fmla="*/ 13 h 1873876"/>
              <a:gd name="T34" fmla="*/ 31 w 985234"/>
              <a:gd name="T35" fmla="*/ 13 h 1873876"/>
              <a:gd name="T36" fmla="*/ 26 w 985234"/>
              <a:gd name="T37" fmla="*/ 13 h 18738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85234" h="1873876">
                <a:moveTo>
                  <a:pt x="341291" y="173864"/>
                </a:moveTo>
                <a:lnTo>
                  <a:pt x="0" y="1693571"/>
                </a:lnTo>
                <a:lnTo>
                  <a:pt x="895082" y="1873876"/>
                </a:lnTo>
                <a:lnTo>
                  <a:pt x="933719" y="579549"/>
                </a:lnTo>
                <a:lnTo>
                  <a:pt x="875764" y="656822"/>
                </a:lnTo>
                <a:lnTo>
                  <a:pt x="843567" y="669701"/>
                </a:lnTo>
                <a:lnTo>
                  <a:pt x="837127" y="631064"/>
                </a:lnTo>
                <a:lnTo>
                  <a:pt x="869324" y="624625"/>
                </a:lnTo>
                <a:lnTo>
                  <a:pt x="888643" y="585988"/>
                </a:lnTo>
                <a:lnTo>
                  <a:pt x="875764" y="528033"/>
                </a:lnTo>
                <a:lnTo>
                  <a:pt x="959476" y="425002"/>
                </a:lnTo>
                <a:lnTo>
                  <a:pt x="985234" y="115910"/>
                </a:lnTo>
                <a:lnTo>
                  <a:pt x="379927" y="0"/>
                </a:lnTo>
                <a:lnTo>
                  <a:pt x="367048" y="90152"/>
                </a:lnTo>
                <a:lnTo>
                  <a:pt x="444322" y="83712"/>
                </a:lnTo>
                <a:lnTo>
                  <a:pt x="450761" y="122349"/>
                </a:lnTo>
                <a:lnTo>
                  <a:pt x="605307" y="173864"/>
                </a:lnTo>
                <a:lnTo>
                  <a:pt x="412124" y="173864"/>
                </a:lnTo>
                <a:lnTo>
                  <a:pt x="341291" y="173864"/>
                </a:lnTo>
                <a:close/>
              </a:path>
            </a:pathLst>
          </a:custGeom>
          <a:solidFill>
            <a:schemeClr val="accent2"/>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0" name="Freeform 91"/>
          <p:cNvSpPr>
            <a:spLocks/>
          </p:cNvSpPr>
          <p:nvPr/>
        </p:nvSpPr>
        <p:spPr bwMode="auto">
          <a:xfrm>
            <a:off x="5983288" y="5053013"/>
            <a:ext cx="654050" cy="1000125"/>
          </a:xfrm>
          <a:custGeom>
            <a:avLst/>
            <a:gdLst>
              <a:gd name="T0" fmla="*/ 30 w 1139780"/>
              <a:gd name="T1" fmla="*/ 68 h 1745087"/>
              <a:gd name="T2" fmla="*/ 29 w 1139780"/>
              <a:gd name="T3" fmla="*/ 77 h 1745087"/>
              <a:gd name="T4" fmla="*/ 24 w 1139780"/>
              <a:gd name="T5" fmla="*/ 75 h 1745087"/>
              <a:gd name="T6" fmla="*/ 22 w 1139780"/>
              <a:gd name="T7" fmla="*/ 85 h 1745087"/>
              <a:gd name="T8" fmla="*/ 26 w 1139780"/>
              <a:gd name="T9" fmla="*/ 86 h 1745087"/>
              <a:gd name="T10" fmla="*/ 23 w 1139780"/>
              <a:gd name="T11" fmla="*/ 89 h 1745087"/>
              <a:gd name="T12" fmla="*/ 28 w 1139780"/>
              <a:gd name="T13" fmla="*/ 101 h 1745087"/>
              <a:gd name="T14" fmla="*/ 32 w 1139780"/>
              <a:gd name="T15" fmla="*/ 98 h 1745087"/>
              <a:gd name="T16" fmla="*/ 34 w 1139780"/>
              <a:gd name="T17" fmla="*/ 101 h 1745087"/>
              <a:gd name="T18" fmla="*/ 35 w 1139780"/>
              <a:gd name="T19" fmla="*/ 107 h 1745087"/>
              <a:gd name="T20" fmla="*/ 38 w 1139780"/>
              <a:gd name="T21" fmla="*/ 105 h 1745087"/>
              <a:gd name="T22" fmla="*/ 39 w 1139780"/>
              <a:gd name="T23" fmla="*/ 117 h 1745087"/>
              <a:gd name="T24" fmla="*/ 41 w 1139780"/>
              <a:gd name="T25" fmla="*/ 106 h 1745087"/>
              <a:gd name="T26" fmla="*/ 30 w 1139780"/>
              <a:gd name="T27" fmla="*/ 68 h 1745087"/>
              <a:gd name="T28" fmla="*/ 7 w 1139780"/>
              <a:gd name="T29" fmla="*/ 0 h 1745087"/>
              <a:gd name="T30" fmla="*/ 52 w 1139780"/>
              <a:gd name="T31" fmla="*/ 1 h 1745087"/>
              <a:gd name="T32" fmla="*/ 53 w 1139780"/>
              <a:gd name="T33" fmla="*/ 17 h 1745087"/>
              <a:gd name="T34" fmla="*/ 62 w 1139780"/>
              <a:gd name="T35" fmla="*/ 17 h 1745087"/>
              <a:gd name="T36" fmla="*/ 68 w 1139780"/>
              <a:gd name="T37" fmla="*/ 36 h 1745087"/>
              <a:gd name="T38" fmla="*/ 71 w 1139780"/>
              <a:gd name="T39" fmla="*/ 38 h 1745087"/>
              <a:gd name="T40" fmla="*/ 80 w 1139780"/>
              <a:gd name="T41" fmla="*/ 33 h 1745087"/>
              <a:gd name="T42" fmla="*/ 91 w 1139780"/>
              <a:gd name="T43" fmla="*/ 39 h 1745087"/>
              <a:gd name="T44" fmla="*/ 50 w 1139780"/>
              <a:gd name="T45" fmla="*/ 88 h 1745087"/>
              <a:gd name="T46" fmla="*/ 51 w 1139780"/>
              <a:gd name="T47" fmla="*/ 136 h 1745087"/>
              <a:gd name="T48" fmla="*/ 0 w 1139780"/>
              <a:gd name="T49" fmla="*/ 134 h 1745087"/>
              <a:gd name="T50" fmla="*/ 4 w 1139780"/>
              <a:gd name="T51" fmla="*/ 29 h 1745087"/>
              <a:gd name="T52" fmla="*/ 8 w 1139780"/>
              <a:gd name="T53" fmla="*/ 25 h 1745087"/>
              <a:gd name="T54" fmla="*/ 6 w 1139780"/>
              <a:gd name="T55" fmla="*/ 25 h 1745087"/>
              <a:gd name="T56" fmla="*/ 5 w 1139780"/>
              <a:gd name="T57" fmla="*/ 22 h 1745087"/>
              <a:gd name="T58" fmla="*/ 7 w 1139780"/>
              <a:gd name="T59" fmla="*/ 0 h 17450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139780" h="1745087">
                <a:moveTo>
                  <a:pt x="379148" y="872544"/>
                </a:moveTo>
                <a:lnTo>
                  <a:pt x="359830" y="988454"/>
                </a:lnTo>
                <a:lnTo>
                  <a:pt x="295436" y="969135"/>
                </a:lnTo>
                <a:lnTo>
                  <a:pt x="282557" y="1091485"/>
                </a:lnTo>
                <a:lnTo>
                  <a:pt x="327633" y="1104363"/>
                </a:lnTo>
                <a:lnTo>
                  <a:pt x="288996" y="1143000"/>
                </a:lnTo>
                <a:lnTo>
                  <a:pt x="353391" y="1297547"/>
                </a:lnTo>
                <a:lnTo>
                  <a:pt x="398467" y="1265349"/>
                </a:lnTo>
                <a:lnTo>
                  <a:pt x="430664" y="1303986"/>
                </a:lnTo>
                <a:lnTo>
                  <a:pt x="443543" y="1374820"/>
                </a:lnTo>
                <a:lnTo>
                  <a:pt x="475740" y="1355502"/>
                </a:lnTo>
                <a:lnTo>
                  <a:pt x="495058" y="1516487"/>
                </a:lnTo>
                <a:lnTo>
                  <a:pt x="520816" y="1361941"/>
                </a:lnTo>
                <a:lnTo>
                  <a:pt x="379148" y="872544"/>
                </a:lnTo>
                <a:close/>
                <a:moveTo>
                  <a:pt x="90152" y="0"/>
                </a:moveTo>
                <a:lnTo>
                  <a:pt x="650383" y="12879"/>
                </a:lnTo>
                <a:lnTo>
                  <a:pt x="669701" y="212501"/>
                </a:lnTo>
                <a:lnTo>
                  <a:pt x="785611" y="212501"/>
                </a:lnTo>
                <a:lnTo>
                  <a:pt x="850006" y="463639"/>
                </a:lnTo>
                <a:lnTo>
                  <a:pt x="888642" y="489397"/>
                </a:lnTo>
                <a:lnTo>
                  <a:pt x="1010992" y="431442"/>
                </a:lnTo>
                <a:lnTo>
                  <a:pt x="1139780" y="502276"/>
                </a:lnTo>
                <a:lnTo>
                  <a:pt x="637504" y="1133341"/>
                </a:lnTo>
                <a:cubicBezTo>
                  <a:pt x="639651" y="1337256"/>
                  <a:pt x="641797" y="1541172"/>
                  <a:pt x="643944" y="1745087"/>
                </a:cubicBezTo>
                <a:lnTo>
                  <a:pt x="0" y="1725769"/>
                </a:lnTo>
                <a:lnTo>
                  <a:pt x="51516" y="373487"/>
                </a:lnTo>
                <a:lnTo>
                  <a:pt x="103031" y="321972"/>
                </a:lnTo>
                <a:lnTo>
                  <a:pt x="77273" y="321972"/>
                </a:lnTo>
                <a:lnTo>
                  <a:pt x="64394" y="283335"/>
                </a:lnTo>
                <a:lnTo>
                  <a:pt x="90152" y="0"/>
                </a:lnTo>
                <a:close/>
              </a:path>
            </a:pathLst>
          </a:custGeom>
          <a:solidFill>
            <a:schemeClr val="accent2"/>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1" name="Freeform 92"/>
          <p:cNvSpPr>
            <a:spLocks/>
          </p:cNvSpPr>
          <p:nvPr/>
        </p:nvSpPr>
        <p:spPr bwMode="auto">
          <a:xfrm>
            <a:off x="4502150" y="3703638"/>
            <a:ext cx="615950" cy="1038225"/>
          </a:xfrm>
          <a:custGeom>
            <a:avLst/>
            <a:gdLst>
              <a:gd name="T0" fmla="*/ 73 w 1075385"/>
              <a:gd name="T1" fmla="*/ 0 h 1809482"/>
              <a:gd name="T2" fmla="*/ 0 w 1075385"/>
              <a:gd name="T3" fmla="*/ 85 h 1809482"/>
              <a:gd name="T4" fmla="*/ 6 w 1075385"/>
              <a:gd name="T5" fmla="*/ 92 h 1809482"/>
              <a:gd name="T6" fmla="*/ 6 w 1075385"/>
              <a:gd name="T7" fmla="*/ 97 h 1809482"/>
              <a:gd name="T8" fmla="*/ 82 w 1075385"/>
              <a:gd name="T9" fmla="*/ 143 h 1809482"/>
              <a:gd name="T10" fmla="*/ 82 w 1075385"/>
              <a:gd name="T11" fmla="*/ 135 h 1809482"/>
              <a:gd name="T12" fmla="*/ 69 w 1075385"/>
              <a:gd name="T13" fmla="*/ 131 h 1809482"/>
              <a:gd name="T14" fmla="*/ 72 w 1075385"/>
              <a:gd name="T15" fmla="*/ 124 h 1809482"/>
              <a:gd name="T16" fmla="*/ 68 w 1075385"/>
              <a:gd name="T17" fmla="*/ 110 h 1809482"/>
              <a:gd name="T18" fmla="*/ 72 w 1075385"/>
              <a:gd name="T19" fmla="*/ 90 h 1809482"/>
              <a:gd name="T20" fmla="*/ 69 w 1075385"/>
              <a:gd name="T21" fmla="*/ 73 h 1809482"/>
              <a:gd name="T22" fmla="*/ 75 w 1075385"/>
              <a:gd name="T23" fmla="*/ 63 h 1809482"/>
              <a:gd name="T24" fmla="*/ 77 w 1075385"/>
              <a:gd name="T25" fmla="*/ 60 h 1809482"/>
              <a:gd name="T26" fmla="*/ 70 w 1075385"/>
              <a:gd name="T27" fmla="*/ 57 h 1809482"/>
              <a:gd name="T28" fmla="*/ 77 w 1075385"/>
              <a:gd name="T29" fmla="*/ 45 h 1809482"/>
              <a:gd name="T30" fmla="*/ 70 w 1075385"/>
              <a:gd name="T31" fmla="*/ 39 h 1809482"/>
              <a:gd name="T32" fmla="*/ 81 w 1075385"/>
              <a:gd name="T33" fmla="*/ 22 h 1809482"/>
              <a:gd name="T34" fmla="*/ 78 w 1075385"/>
              <a:gd name="T35" fmla="*/ 8 h 1809482"/>
              <a:gd name="T36" fmla="*/ 73 w 1075385"/>
              <a:gd name="T37" fmla="*/ 0 h 18094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075385" h="1809482">
                <a:moveTo>
                  <a:pt x="946597" y="0"/>
                </a:moveTo>
                <a:lnTo>
                  <a:pt x="0" y="1081825"/>
                </a:lnTo>
                <a:lnTo>
                  <a:pt x="83712" y="1165538"/>
                </a:lnTo>
                <a:lnTo>
                  <a:pt x="83712" y="1229932"/>
                </a:lnTo>
                <a:lnTo>
                  <a:pt x="1075385" y="1809482"/>
                </a:lnTo>
                <a:lnTo>
                  <a:pt x="1062507" y="1700011"/>
                </a:lnTo>
                <a:lnTo>
                  <a:pt x="907960" y="1661375"/>
                </a:lnTo>
                <a:lnTo>
                  <a:pt x="940157" y="1564783"/>
                </a:lnTo>
                <a:lnTo>
                  <a:pt x="882202" y="1390918"/>
                </a:lnTo>
                <a:lnTo>
                  <a:pt x="940157" y="1133341"/>
                </a:lnTo>
                <a:lnTo>
                  <a:pt x="907960" y="920839"/>
                </a:lnTo>
                <a:lnTo>
                  <a:pt x="972354" y="798490"/>
                </a:lnTo>
                <a:lnTo>
                  <a:pt x="998112" y="753414"/>
                </a:lnTo>
                <a:lnTo>
                  <a:pt x="920839" y="721217"/>
                </a:lnTo>
                <a:lnTo>
                  <a:pt x="998112" y="573110"/>
                </a:lnTo>
                <a:lnTo>
                  <a:pt x="914400" y="489397"/>
                </a:lnTo>
                <a:lnTo>
                  <a:pt x="1049628" y="276896"/>
                </a:lnTo>
                <a:lnTo>
                  <a:pt x="1010991" y="103031"/>
                </a:lnTo>
                <a:lnTo>
                  <a:pt x="946597" y="0"/>
                </a:lnTo>
                <a:close/>
              </a:path>
            </a:pathLst>
          </a:custGeom>
          <a:solidFill>
            <a:schemeClr val="accent2"/>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2" name="Freeform 93"/>
          <p:cNvSpPr>
            <a:spLocks/>
          </p:cNvSpPr>
          <p:nvPr/>
        </p:nvSpPr>
        <p:spPr bwMode="auto">
          <a:xfrm>
            <a:off x="6337300" y="5321300"/>
            <a:ext cx="1355725" cy="1314450"/>
          </a:xfrm>
          <a:custGeom>
            <a:avLst/>
            <a:gdLst>
              <a:gd name="T0" fmla="*/ 59 w 2363274"/>
              <a:gd name="T1" fmla="*/ 83 h 2292440"/>
              <a:gd name="T2" fmla="*/ 53 w 2363274"/>
              <a:gd name="T3" fmla="*/ 84 h 2292440"/>
              <a:gd name="T4" fmla="*/ 52 w 2363274"/>
              <a:gd name="T5" fmla="*/ 88 h 2292440"/>
              <a:gd name="T6" fmla="*/ 54 w 2363274"/>
              <a:gd name="T7" fmla="*/ 91 h 2292440"/>
              <a:gd name="T8" fmla="*/ 60 w 2363274"/>
              <a:gd name="T9" fmla="*/ 93 h 2292440"/>
              <a:gd name="T10" fmla="*/ 59 w 2363274"/>
              <a:gd name="T11" fmla="*/ 83 h 2292440"/>
              <a:gd name="T12" fmla="*/ 42 w 2363274"/>
              <a:gd name="T13" fmla="*/ 0 h 2292440"/>
              <a:gd name="T14" fmla="*/ 53 w 2363274"/>
              <a:gd name="T15" fmla="*/ 11 h 2292440"/>
              <a:gd name="T16" fmla="*/ 70 w 2363274"/>
              <a:gd name="T17" fmla="*/ 17 h 2292440"/>
              <a:gd name="T18" fmla="*/ 92 w 2363274"/>
              <a:gd name="T19" fmla="*/ 15 h 2292440"/>
              <a:gd name="T20" fmla="*/ 93 w 2363274"/>
              <a:gd name="T21" fmla="*/ 19 h 2292440"/>
              <a:gd name="T22" fmla="*/ 98 w 2363274"/>
              <a:gd name="T23" fmla="*/ 44 h 2292440"/>
              <a:gd name="T24" fmla="*/ 116 w 2363274"/>
              <a:gd name="T25" fmla="*/ 59 h 2292440"/>
              <a:gd name="T26" fmla="*/ 123 w 2363274"/>
              <a:gd name="T27" fmla="*/ 58 h 2292440"/>
              <a:gd name="T28" fmla="*/ 136 w 2363274"/>
              <a:gd name="T29" fmla="*/ 110 h 2292440"/>
              <a:gd name="T30" fmla="*/ 142 w 2363274"/>
              <a:gd name="T31" fmla="*/ 115 h 2292440"/>
              <a:gd name="T32" fmla="*/ 154 w 2363274"/>
              <a:gd name="T33" fmla="*/ 115 h 2292440"/>
              <a:gd name="T34" fmla="*/ 170 w 2363274"/>
              <a:gd name="T35" fmla="*/ 120 h 2292440"/>
              <a:gd name="T36" fmla="*/ 182 w 2363274"/>
              <a:gd name="T37" fmla="*/ 113 h 2292440"/>
              <a:gd name="T38" fmla="*/ 186 w 2363274"/>
              <a:gd name="T39" fmla="*/ 120 h 2292440"/>
              <a:gd name="T40" fmla="*/ 165 w 2363274"/>
              <a:gd name="T41" fmla="*/ 139 h 2292440"/>
              <a:gd name="T42" fmla="*/ 166 w 2363274"/>
              <a:gd name="T43" fmla="*/ 142 h 2292440"/>
              <a:gd name="T44" fmla="*/ 161 w 2363274"/>
              <a:gd name="T45" fmla="*/ 142 h 2292440"/>
              <a:gd name="T46" fmla="*/ 145 w 2363274"/>
              <a:gd name="T47" fmla="*/ 156 h 2292440"/>
              <a:gd name="T48" fmla="*/ 151 w 2363274"/>
              <a:gd name="T49" fmla="*/ 156 h 2292440"/>
              <a:gd name="T50" fmla="*/ 151 w 2363274"/>
              <a:gd name="T51" fmla="*/ 159 h 2292440"/>
              <a:gd name="T52" fmla="*/ 135 w 2363274"/>
              <a:gd name="T53" fmla="*/ 166 h 2292440"/>
              <a:gd name="T54" fmla="*/ 118 w 2363274"/>
              <a:gd name="T55" fmla="*/ 179 h 2292440"/>
              <a:gd name="T56" fmla="*/ 116 w 2363274"/>
              <a:gd name="T57" fmla="*/ 177 h 2292440"/>
              <a:gd name="T58" fmla="*/ 121 w 2363274"/>
              <a:gd name="T59" fmla="*/ 173 h 2292440"/>
              <a:gd name="T60" fmla="*/ 125 w 2363274"/>
              <a:gd name="T61" fmla="*/ 160 h 2292440"/>
              <a:gd name="T62" fmla="*/ 126 w 2363274"/>
              <a:gd name="T63" fmla="*/ 142 h 2292440"/>
              <a:gd name="T64" fmla="*/ 122 w 2363274"/>
              <a:gd name="T65" fmla="*/ 137 h 2292440"/>
              <a:gd name="T66" fmla="*/ 123 w 2363274"/>
              <a:gd name="T67" fmla="*/ 135 h 2292440"/>
              <a:gd name="T68" fmla="*/ 135 w 2363274"/>
              <a:gd name="T69" fmla="*/ 143 h 2292440"/>
              <a:gd name="T70" fmla="*/ 139 w 2363274"/>
              <a:gd name="T71" fmla="*/ 138 h 2292440"/>
              <a:gd name="T72" fmla="*/ 125 w 2363274"/>
              <a:gd name="T73" fmla="*/ 126 h 2292440"/>
              <a:gd name="T74" fmla="*/ 104 w 2363274"/>
              <a:gd name="T75" fmla="*/ 127 h 2292440"/>
              <a:gd name="T76" fmla="*/ 94 w 2363274"/>
              <a:gd name="T77" fmla="*/ 124 h 2292440"/>
              <a:gd name="T78" fmla="*/ 85 w 2363274"/>
              <a:gd name="T79" fmla="*/ 108 h 2292440"/>
              <a:gd name="T80" fmla="*/ 79 w 2363274"/>
              <a:gd name="T81" fmla="*/ 110 h 2292440"/>
              <a:gd name="T82" fmla="*/ 76 w 2363274"/>
              <a:gd name="T83" fmla="*/ 101 h 2292440"/>
              <a:gd name="T84" fmla="*/ 61 w 2363274"/>
              <a:gd name="T85" fmla="*/ 100 h 2292440"/>
              <a:gd name="T86" fmla="*/ 48 w 2363274"/>
              <a:gd name="T87" fmla="*/ 111 h 2292440"/>
              <a:gd name="T88" fmla="*/ 29 w 2363274"/>
              <a:gd name="T89" fmla="*/ 110 h 2292440"/>
              <a:gd name="T90" fmla="*/ 4 w 2363274"/>
              <a:gd name="T91" fmla="*/ 104 h 2292440"/>
              <a:gd name="T92" fmla="*/ 3 w 2363274"/>
              <a:gd name="T93" fmla="*/ 96 h 2292440"/>
              <a:gd name="T94" fmla="*/ 1 w 2363274"/>
              <a:gd name="T95" fmla="*/ 96 h 2292440"/>
              <a:gd name="T96" fmla="*/ 0 w 2363274"/>
              <a:gd name="T97" fmla="*/ 52 h 2292440"/>
              <a:gd name="T98" fmla="*/ 42 w 2363274"/>
              <a:gd name="T99" fmla="*/ 0 h 22924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363274" h="2292440">
                <a:moveTo>
                  <a:pt x="739967" y="1056068"/>
                </a:moveTo>
                <a:lnTo>
                  <a:pt x="675572" y="1068947"/>
                </a:lnTo>
                <a:lnTo>
                  <a:pt x="656254" y="1120462"/>
                </a:lnTo>
                <a:lnTo>
                  <a:pt x="682012" y="1165538"/>
                </a:lnTo>
                <a:lnTo>
                  <a:pt x="752846" y="1184857"/>
                </a:lnTo>
                <a:lnTo>
                  <a:pt x="739967" y="1056068"/>
                </a:lnTo>
                <a:close/>
                <a:moveTo>
                  <a:pt x="528034" y="0"/>
                </a:moveTo>
                <a:lnTo>
                  <a:pt x="676141" y="148107"/>
                </a:lnTo>
                <a:lnTo>
                  <a:pt x="882203" y="212502"/>
                </a:lnTo>
                <a:lnTo>
                  <a:pt x="1165538" y="193183"/>
                </a:lnTo>
                <a:lnTo>
                  <a:pt x="1178417" y="238259"/>
                </a:lnTo>
                <a:lnTo>
                  <a:pt x="1236372" y="553792"/>
                </a:lnTo>
                <a:lnTo>
                  <a:pt x="1474631" y="753414"/>
                </a:lnTo>
                <a:lnTo>
                  <a:pt x="1564783" y="740535"/>
                </a:lnTo>
                <a:lnTo>
                  <a:pt x="1725769" y="1403797"/>
                </a:lnTo>
                <a:lnTo>
                  <a:pt x="1796603" y="1461752"/>
                </a:lnTo>
                <a:lnTo>
                  <a:pt x="1951150" y="1474631"/>
                </a:lnTo>
                <a:lnTo>
                  <a:pt x="2157212" y="1532586"/>
                </a:lnTo>
                <a:lnTo>
                  <a:pt x="2311758" y="1442434"/>
                </a:lnTo>
                <a:lnTo>
                  <a:pt x="2363274" y="1539025"/>
                </a:lnTo>
                <a:lnTo>
                  <a:pt x="2092817" y="1777285"/>
                </a:lnTo>
                <a:lnTo>
                  <a:pt x="2099257" y="1809482"/>
                </a:lnTo>
                <a:lnTo>
                  <a:pt x="2041302" y="1822361"/>
                </a:lnTo>
                <a:lnTo>
                  <a:pt x="1828800" y="1989786"/>
                </a:lnTo>
                <a:lnTo>
                  <a:pt x="1918952" y="1989786"/>
                </a:lnTo>
                <a:lnTo>
                  <a:pt x="1918952" y="2034862"/>
                </a:lnTo>
                <a:lnTo>
                  <a:pt x="1712890" y="2125014"/>
                </a:lnTo>
                <a:lnTo>
                  <a:pt x="1487510" y="2292440"/>
                </a:lnTo>
                <a:lnTo>
                  <a:pt x="1468192" y="2260243"/>
                </a:lnTo>
                <a:lnTo>
                  <a:pt x="1532586" y="2202288"/>
                </a:lnTo>
                <a:lnTo>
                  <a:pt x="1584102" y="2041302"/>
                </a:lnTo>
                <a:lnTo>
                  <a:pt x="1596981" y="1815921"/>
                </a:lnTo>
                <a:lnTo>
                  <a:pt x="1545465" y="1751527"/>
                </a:lnTo>
                <a:lnTo>
                  <a:pt x="1558344" y="1732209"/>
                </a:lnTo>
                <a:lnTo>
                  <a:pt x="1706451" y="1828800"/>
                </a:lnTo>
                <a:lnTo>
                  <a:pt x="1764406" y="1764406"/>
                </a:lnTo>
                <a:lnTo>
                  <a:pt x="1584102" y="1603420"/>
                </a:lnTo>
                <a:lnTo>
                  <a:pt x="1313645" y="1616299"/>
                </a:lnTo>
                <a:lnTo>
                  <a:pt x="1191296" y="1577662"/>
                </a:lnTo>
                <a:lnTo>
                  <a:pt x="1081826" y="1378040"/>
                </a:lnTo>
                <a:lnTo>
                  <a:pt x="991674" y="1397358"/>
                </a:lnTo>
                <a:lnTo>
                  <a:pt x="959476" y="1287888"/>
                </a:lnTo>
                <a:lnTo>
                  <a:pt x="772733" y="1275009"/>
                </a:lnTo>
                <a:lnTo>
                  <a:pt x="605307" y="1416676"/>
                </a:lnTo>
                <a:lnTo>
                  <a:pt x="367049" y="1403797"/>
                </a:lnTo>
                <a:lnTo>
                  <a:pt x="51516" y="1326524"/>
                </a:lnTo>
                <a:lnTo>
                  <a:pt x="32197" y="1229933"/>
                </a:lnTo>
                <a:lnTo>
                  <a:pt x="6440" y="1229933"/>
                </a:lnTo>
                <a:cubicBezTo>
                  <a:pt x="4293" y="1043189"/>
                  <a:pt x="2147" y="856446"/>
                  <a:pt x="0" y="669702"/>
                </a:cubicBezTo>
                <a:lnTo>
                  <a:pt x="528034" y="0"/>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3" name="Freeform 94"/>
          <p:cNvSpPr>
            <a:spLocks/>
          </p:cNvSpPr>
          <p:nvPr/>
        </p:nvSpPr>
        <p:spPr bwMode="auto">
          <a:xfrm>
            <a:off x="7116763" y="6267450"/>
            <a:ext cx="98425" cy="28575"/>
          </a:xfrm>
          <a:custGeom>
            <a:avLst/>
            <a:gdLst>
              <a:gd name="T0" fmla="*/ 0 w 173864"/>
              <a:gd name="T1" fmla="*/ 1 h 51516"/>
              <a:gd name="T2" fmla="*/ 11 w 173864"/>
              <a:gd name="T3" fmla="*/ 0 h 51516"/>
              <a:gd name="T4" fmla="*/ 11 w 173864"/>
              <a:gd name="T5" fmla="*/ 2 h 51516"/>
              <a:gd name="T6" fmla="*/ 0 w 173864"/>
              <a:gd name="T7" fmla="*/ 1 h 515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3864" h="51516">
                <a:moveTo>
                  <a:pt x="0" y="6439"/>
                </a:moveTo>
                <a:lnTo>
                  <a:pt x="173864" y="0"/>
                </a:lnTo>
                <a:lnTo>
                  <a:pt x="173864" y="51516"/>
                </a:lnTo>
                <a:lnTo>
                  <a:pt x="0" y="6439"/>
                </a:lnTo>
                <a:close/>
              </a:path>
            </a:pathLst>
          </a:custGeom>
          <a:solidFill>
            <a:srgbClr val="ADBBA0"/>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4" name="Freeform 95"/>
          <p:cNvSpPr>
            <a:spLocks/>
          </p:cNvSpPr>
          <p:nvPr/>
        </p:nvSpPr>
        <p:spPr bwMode="auto">
          <a:xfrm>
            <a:off x="7058025" y="4700588"/>
            <a:ext cx="1325563" cy="1503362"/>
          </a:xfrm>
          <a:custGeom>
            <a:avLst/>
            <a:gdLst>
              <a:gd name="T0" fmla="*/ 30 w 2311757"/>
              <a:gd name="T1" fmla="*/ 108 h 2620851"/>
              <a:gd name="T2" fmla="*/ 43 w 2311757"/>
              <a:gd name="T3" fmla="*/ 108 h 2620851"/>
              <a:gd name="T4" fmla="*/ 37 w 2311757"/>
              <a:gd name="T5" fmla="*/ 108 h 2620851"/>
              <a:gd name="T6" fmla="*/ 38 w 2311757"/>
              <a:gd name="T7" fmla="*/ 104 h 2620851"/>
              <a:gd name="T8" fmla="*/ 81 w 2311757"/>
              <a:gd name="T9" fmla="*/ 77 h 2620851"/>
              <a:gd name="T10" fmla="*/ 79 w 2311757"/>
              <a:gd name="T11" fmla="*/ 84 h 2620851"/>
              <a:gd name="T12" fmla="*/ 87 w 2311757"/>
              <a:gd name="T13" fmla="*/ 89 h 2620851"/>
              <a:gd name="T14" fmla="*/ 87 w 2311757"/>
              <a:gd name="T15" fmla="*/ 85 h 2620851"/>
              <a:gd name="T16" fmla="*/ 81 w 2311757"/>
              <a:gd name="T17" fmla="*/ 80 h 2620851"/>
              <a:gd name="T18" fmla="*/ 88 w 2311757"/>
              <a:gd name="T19" fmla="*/ 83 h 2620851"/>
              <a:gd name="T20" fmla="*/ 81 w 2311757"/>
              <a:gd name="T21" fmla="*/ 77 h 2620851"/>
              <a:gd name="T22" fmla="*/ 38 w 2311757"/>
              <a:gd name="T23" fmla="*/ 6 h 2620851"/>
              <a:gd name="T24" fmla="*/ 50 w 2311757"/>
              <a:gd name="T25" fmla="*/ 9 h 2620851"/>
              <a:gd name="T26" fmla="*/ 56 w 2311757"/>
              <a:gd name="T27" fmla="*/ 17 h 2620851"/>
              <a:gd name="T28" fmla="*/ 60 w 2311757"/>
              <a:gd name="T29" fmla="*/ 26 h 2620851"/>
              <a:gd name="T30" fmla="*/ 66 w 2311757"/>
              <a:gd name="T31" fmla="*/ 30 h 2620851"/>
              <a:gd name="T32" fmla="*/ 80 w 2311757"/>
              <a:gd name="T33" fmla="*/ 25 h 2620851"/>
              <a:gd name="T34" fmla="*/ 81 w 2311757"/>
              <a:gd name="T35" fmla="*/ 2 h 2620851"/>
              <a:gd name="T36" fmla="*/ 88 w 2311757"/>
              <a:gd name="T37" fmla="*/ 11 h 2620851"/>
              <a:gd name="T38" fmla="*/ 91 w 2311757"/>
              <a:gd name="T39" fmla="*/ 18 h 2620851"/>
              <a:gd name="T40" fmla="*/ 95 w 2311757"/>
              <a:gd name="T41" fmla="*/ 25 h 2620851"/>
              <a:gd name="T42" fmla="*/ 101 w 2311757"/>
              <a:gd name="T43" fmla="*/ 26 h 2620851"/>
              <a:gd name="T44" fmla="*/ 118 w 2311757"/>
              <a:gd name="T45" fmla="*/ 54 h 2620851"/>
              <a:gd name="T46" fmla="*/ 108 w 2311757"/>
              <a:gd name="T47" fmla="*/ 64 h 2620851"/>
              <a:gd name="T48" fmla="*/ 96 w 2311757"/>
              <a:gd name="T49" fmla="*/ 64 h 2620851"/>
              <a:gd name="T50" fmla="*/ 96 w 2311757"/>
              <a:gd name="T51" fmla="*/ 79 h 2620851"/>
              <a:gd name="T52" fmla="*/ 104 w 2311757"/>
              <a:gd name="T53" fmla="*/ 91 h 2620851"/>
              <a:gd name="T54" fmla="*/ 111 w 2311757"/>
              <a:gd name="T55" fmla="*/ 90 h 2620851"/>
              <a:gd name="T56" fmla="*/ 131 w 2311757"/>
              <a:gd name="T57" fmla="*/ 98 h 2620851"/>
              <a:gd name="T58" fmla="*/ 135 w 2311757"/>
              <a:gd name="T59" fmla="*/ 91 h 2620851"/>
              <a:gd name="T60" fmla="*/ 181 w 2311757"/>
              <a:gd name="T61" fmla="*/ 68 h 2620851"/>
              <a:gd name="T62" fmla="*/ 174 w 2311757"/>
              <a:gd name="T63" fmla="*/ 84 h 2620851"/>
              <a:gd name="T64" fmla="*/ 158 w 2311757"/>
              <a:gd name="T65" fmla="*/ 104 h 2620851"/>
              <a:gd name="T66" fmla="*/ 123 w 2311757"/>
              <a:gd name="T67" fmla="*/ 134 h 2620851"/>
              <a:gd name="T68" fmla="*/ 105 w 2311757"/>
              <a:gd name="T69" fmla="*/ 172 h 2620851"/>
              <a:gd name="T70" fmla="*/ 90 w 2311757"/>
              <a:gd name="T71" fmla="*/ 201 h 2620851"/>
              <a:gd name="T72" fmla="*/ 111 w 2311757"/>
              <a:gd name="T73" fmla="*/ 172 h 2620851"/>
              <a:gd name="T74" fmla="*/ 127 w 2311757"/>
              <a:gd name="T75" fmla="*/ 134 h 2620851"/>
              <a:gd name="T76" fmla="*/ 149 w 2311757"/>
              <a:gd name="T77" fmla="*/ 127 h 2620851"/>
              <a:gd name="T78" fmla="*/ 146 w 2311757"/>
              <a:gd name="T79" fmla="*/ 142 h 2620851"/>
              <a:gd name="T80" fmla="*/ 131 w 2311757"/>
              <a:gd name="T81" fmla="*/ 151 h 2620851"/>
              <a:gd name="T82" fmla="*/ 124 w 2311757"/>
              <a:gd name="T83" fmla="*/ 153 h 2620851"/>
              <a:gd name="T84" fmla="*/ 123 w 2311757"/>
              <a:gd name="T85" fmla="*/ 163 h 2620851"/>
              <a:gd name="T86" fmla="*/ 116 w 2311757"/>
              <a:gd name="T87" fmla="*/ 178 h 2620851"/>
              <a:gd name="T88" fmla="*/ 112 w 2311757"/>
              <a:gd name="T89" fmla="*/ 195 h 2620851"/>
              <a:gd name="T90" fmla="*/ 86 w 2311757"/>
              <a:gd name="T91" fmla="*/ 207 h 2620851"/>
              <a:gd name="T92" fmla="*/ 68 w 2311757"/>
              <a:gd name="T93" fmla="*/ 206 h 2620851"/>
              <a:gd name="T94" fmla="*/ 46 w 2311757"/>
              <a:gd name="T95" fmla="*/ 201 h 2620851"/>
              <a:gd name="T96" fmla="*/ 36 w 2311757"/>
              <a:gd name="T97" fmla="*/ 196 h 2620851"/>
              <a:gd name="T98" fmla="*/ 24 w 2311757"/>
              <a:gd name="T99" fmla="*/ 138 h 2620851"/>
              <a:gd name="T100" fmla="*/ 29 w 2311757"/>
              <a:gd name="T101" fmla="*/ 139 h 2620851"/>
              <a:gd name="T102" fmla="*/ 28 w 2311757"/>
              <a:gd name="T103" fmla="*/ 129 h 2620851"/>
              <a:gd name="T104" fmla="*/ 13 w 2311757"/>
              <a:gd name="T105" fmla="*/ 104 h 2620851"/>
              <a:gd name="T106" fmla="*/ 28 w 2311757"/>
              <a:gd name="T107" fmla="*/ 77 h 2620851"/>
              <a:gd name="T108" fmla="*/ 10 w 2311757"/>
              <a:gd name="T109" fmla="*/ 55 h 2620851"/>
              <a:gd name="T110" fmla="*/ 10 w 2311757"/>
              <a:gd name="T111" fmla="*/ 38 h 2620851"/>
              <a:gd name="T112" fmla="*/ 4 w 2311757"/>
              <a:gd name="T113" fmla="*/ 19 h 2620851"/>
              <a:gd name="T114" fmla="*/ 3 w 2311757"/>
              <a:gd name="T115" fmla="*/ 6 h 2620851"/>
              <a:gd name="T116" fmla="*/ 22 w 2311757"/>
              <a:gd name="T117" fmla="*/ 0 h 262085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11757" h="2620851">
                <a:moveTo>
                  <a:pt x="470079" y="1297272"/>
                </a:moveTo>
                <a:lnTo>
                  <a:pt x="377666" y="1379957"/>
                </a:lnTo>
                <a:lnTo>
                  <a:pt x="421441" y="1433460"/>
                </a:lnTo>
                <a:lnTo>
                  <a:pt x="552764" y="1370230"/>
                </a:lnTo>
                <a:lnTo>
                  <a:pt x="533309" y="1341047"/>
                </a:lnTo>
                <a:lnTo>
                  <a:pt x="479807" y="1379957"/>
                </a:lnTo>
                <a:lnTo>
                  <a:pt x="474943" y="1365366"/>
                </a:lnTo>
                <a:lnTo>
                  <a:pt x="489534" y="1326455"/>
                </a:lnTo>
                <a:lnTo>
                  <a:pt x="470079" y="1297272"/>
                </a:lnTo>
                <a:close/>
                <a:moveTo>
                  <a:pt x="1039147" y="976260"/>
                </a:moveTo>
                <a:lnTo>
                  <a:pt x="1000237" y="1034626"/>
                </a:lnTo>
                <a:lnTo>
                  <a:pt x="1005100" y="1058945"/>
                </a:lnTo>
                <a:lnTo>
                  <a:pt x="985645" y="1068672"/>
                </a:lnTo>
                <a:lnTo>
                  <a:pt x="1102377" y="1131902"/>
                </a:lnTo>
                <a:lnTo>
                  <a:pt x="1155879" y="1088128"/>
                </a:lnTo>
                <a:lnTo>
                  <a:pt x="1102377" y="1083264"/>
                </a:lnTo>
                <a:lnTo>
                  <a:pt x="1058603" y="1049217"/>
                </a:lnTo>
                <a:lnTo>
                  <a:pt x="1044011" y="1020034"/>
                </a:lnTo>
                <a:lnTo>
                  <a:pt x="1073194" y="1005443"/>
                </a:lnTo>
                <a:lnTo>
                  <a:pt x="1121832" y="1049217"/>
                </a:lnTo>
                <a:lnTo>
                  <a:pt x="1136424" y="995715"/>
                </a:lnTo>
                <a:lnTo>
                  <a:pt x="1039147" y="976260"/>
                </a:lnTo>
                <a:close/>
                <a:moveTo>
                  <a:pt x="283335" y="0"/>
                </a:moveTo>
                <a:lnTo>
                  <a:pt x="482957" y="70834"/>
                </a:lnTo>
                <a:lnTo>
                  <a:pt x="521594" y="128789"/>
                </a:lnTo>
                <a:lnTo>
                  <a:pt x="637504" y="109470"/>
                </a:lnTo>
                <a:lnTo>
                  <a:pt x="663262" y="128789"/>
                </a:lnTo>
                <a:lnTo>
                  <a:pt x="721216" y="212501"/>
                </a:lnTo>
                <a:lnTo>
                  <a:pt x="734095" y="283335"/>
                </a:lnTo>
                <a:lnTo>
                  <a:pt x="766293" y="341290"/>
                </a:lnTo>
                <a:lnTo>
                  <a:pt x="792050" y="431442"/>
                </a:lnTo>
                <a:lnTo>
                  <a:pt x="843566" y="379927"/>
                </a:lnTo>
                <a:lnTo>
                  <a:pt x="978794" y="431442"/>
                </a:lnTo>
                <a:lnTo>
                  <a:pt x="1017431" y="315532"/>
                </a:lnTo>
                <a:lnTo>
                  <a:pt x="1036749" y="283335"/>
                </a:lnTo>
                <a:lnTo>
                  <a:pt x="1043188" y="25758"/>
                </a:lnTo>
                <a:lnTo>
                  <a:pt x="1088264" y="141668"/>
                </a:lnTo>
                <a:lnTo>
                  <a:pt x="1120462" y="141668"/>
                </a:lnTo>
                <a:lnTo>
                  <a:pt x="1114022" y="231820"/>
                </a:lnTo>
                <a:lnTo>
                  <a:pt x="1165538" y="225380"/>
                </a:lnTo>
                <a:lnTo>
                  <a:pt x="1217053" y="283335"/>
                </a:lnTo>
                <a:lnTo>
                  <a:pt x="1204174" y="315532"/>
                </a:lnTo>
                <a:lnTo>
                  <a:pt x="1255690" y="360608"/>
                </a:lnTo>
                <a:lnTo>
                  <a:pt x="1287887" y="341290"/>
                </a:lnTo>
                <a:lnTo>
                  <a:pt x="1358721" y="560231"/>
                </a:lnTo>
                <a:lnTo>
                  <a:pt x="1500388" y="695459"/>
                </a:lnTo>
                <a:lnTo>
                  <a:pt x="1513267" y="779172"/>
                </a:lnTo>
                <a:lnTo>
                  <a:pt x="1371600" y="811369"/>
                </a:lnTo>
                <a:lnTo>
                  <a:pt x="1300766" y="843566"/>
                </a:lnTo>
                <a:lnTo>
                  <a:pt x="1229932" y="804929"/>
                </a:lnTo>
                <a:lnTo>
                  <a:pt x="1223493" y="882203"/>
                </a:lnTo>
                <a:lnTo>
                  <a:pt x="1229932" y="1004552"/>
                </a:lnTo>
                <a:lnTo>
                  <a:pt x="1345842" y="1094704"/>
                </a:lnTo>
                <a:lnTo>
                  <a:pt x="1326524" y="1159098"/>
                </a:lnTo>
                <a:lnTo>
                  <a:pt x="1397357" y="1178417"/>
                </a:lnTo>
                <a:lnTo>
                  <a:pt x="1416676" y="1139780"/>
                </a:lnTo>
                <a:lnTo>
                  <a:pt x="1455312" y="1229932"/>
                </a:lnTo>
                <a:lnTo>
                  <a:pt x="1674253" y="1242811"/>
                </a:lnTo>
                <a:lnTo>
                  <a:pt x="1661374" y="1101144"/>
                </a:lnTo>
                <a:lnTo>
                  <a:pt x="1719329" y="1152659"/>
                </a:lnTo>
                <a:lnTo>
                  <a:pt x="2253802" y="811369"/>
                </a:lnTo>
                <a:lnTo>
                  <a:pt x="2311757" y="869324"/>
                </a:lnTo>
                <a:lnTo>
                  <a:pt x="2215166" y="1010991"/>
                </a:lnTo>
                <a:lnTo>
                  <a:pt x="2221605" y="1062507"/>
                </a:lnTo>
                <a:lnTo>
                  <a:pt x="2176529" y="1210614"/>
                </a:lnTo>
                <a:lnTo>
                  <a:pt x="2021983" y="1313645"/>
                </a:lnTo>
                <a:lnTo>
                  <a:pt x="1584101" y="1558344"/>
                </a:lnTo>
                <a:lnTo>
                  <a:pt x="1564783" y="1700011"/>
                </a:lnTo>
                <a:lnTo>
                  <a:pt x="1513267" y="1725769"/>
                </a:lnTo>
                <a:lnTo>
                  <a:pt x="1339402" y="2182969"/>
                </a:lnTo>
                <a:lnTo>
                  <a:pt x="1171977" y="2408349"/>
                </a:lnTo>
                <a:lnTo>
                  <a:pt x="1146219" y="2556456"/>
                </a:lnTo>
                <a:lnTo>
                  <a:pt x="1268569" y="2318197"/>
                </a:lnTo>
                <a:lnTo>
                  <a:pt x="1416676" y="2176529"/>
                </a:lnTo>
                <a:lnTo>
                  <a:pt x="1500388" y="1912513"/>
                </a:lnTo>
                <a:lnTo>
                  <a:pt x="1622737" y="1706451"/>
                </a:lnTo>
                <a:lnTo>
                  <a:pt x="1783724" y="1603420"/>
                </a:lnTo>
                <a:lnTo>
                  <a:pt x="1906073" y="1616298"/>
                </a:lnTo>
                <a:lnTo>
                  <a:pt x="1925391" y="1667814"/>
                </a:lnTo>
                <a:lnTo>
                  <a:pt x="1867436" y="1796603"/>
                </a:lnTo>
                <a:lnTo>
                  <a:pt x="1809481" y="1796603"/>
                </a:lnTo>
                <a:lnTo>
                  <a:pt x="1667814" y="1912513"/>
                </a:lnTo>
                <a:lnTo>
                  <a:pt x="1622738" y="1893194"/>
                </a:lnTo>
                <a:lnTo>
                  <a:pt x="1584101" y="1944710"/>
                </a:lnTo>
                <a:lnTo>
                  <a:pt x="1584101" y="2015544"/>
                </a:lnTo>
                <a:lnTo>
                  <a:pt x="1564783" y="2067059"/>
                </a:lnTo>
                <a:lnTo>
                  <a:pt x="1513267" y="2054180"/>
                </a:lnTo>
                <a:lnTo>
                  <a:pt x="1481070" y="2260242"/>
                </a:lnTo>
                <a:lnTo>
                  <a:pt x="1487509" y="2446986"/>
                </a:lnTo>
                <a:lnTo>
                  <a:pt x="1429554" y="2472744"/>
                </a:lnTo>
                <a:lnTo>
                  <a:pt x="1429554" y="2524259"/>
                </a:lnTo>
                <a:lnTo>
                  <a:pt x="1094704" y="2620851"/>
                </a:lnTo>
                <a:lnTo>
                  <a:pt x="1043188" y="2543577"/>
                </a:lnTo>
                <a:lnTo>
                  <a:pt x="869324" y="2614411"/>
                </a:lnTo>
                <a:lnTo>
                  <a:pt x="682580" y="2556456"/>
                </a:lnTo>
                <a:lnTo>
                  <a:pt x="585988" y="2550017"/>
                </a:lnTo>
                <a:lnTo>
                  <a:pt x="508715" y="2550017"/>
                </a:lnTo>
                <a:lnTo>
                  <a:pt x="457200" y="2485622"/>
                </a:lnTo>
                <a:lnTo>
                  <a:pt x="302653" y="1828800"/>
                </a:lnTo>
                <a:lnTo>
                  <a:pt x="309093" y="1757966"/>
                </a:lnTo>
                <a:lnTo>
                  <a:pt x="347729" y="1783724"/>
                </a:lnTo>
                <a:lnTo>
                  <a:pt x="367047" y="1770845"/>
                </a:lnTo>
                <a:lnTo>
                  <a:pt x="334850" y="1732208"/>
                </a:lnTo>
                <a:lnTo>
                  <a:pt x="347729" y="1642056"/>
                </a:lnTo>
                <a:lnTo>
                  <a:pt x="309093" y="1590541"/>
                </a:lnTo>
                <a:lnTo>
                  <a:pt x="160985" y="1313645"/>
                </a:lnTo>
                <a:lnTo>
                  <a:pt x="321971" y="1133341"/>
                </a:lnTo>
                <a:lnTo>
                  <a:pt x="354169" y="978794"/>
                </a:lnTo>
                <a:lnTo>
                  <a:pt x="289774" y="804929"/>
                </a:lnTo>
                <a:lnTo>
                  <a:pt x="122349" y="701898"/>
                </a:lnTo>
                <a:lnTo>
                  <a:pt x="96591" y="637504"/>
                </a:lnTo>
                <a:lnTo>
                  <a:pt x="122349" y="489397"/>
                </a:lnTo>
                <a:lnTo>
                  <a:pt x="38636" y="315532"/>
                </a:lnTo>
                <a:lnTo>
                  <a:pt x="51515" y="238259"/>
                </a:lnTo>
                <a:lnTo>
                  <a:pt x="0" y="122349"/>
                </a:lnTo>
                <a:lnTo>
                  <a:pt x="45076" y="70834"/>
                </a:lnTo>
                <a:lnTo>
                  <a:pt x="225380" y="64394"/>
                </a:lnTo>
                <a:lnTo>
                  <a:pt x="283335" y="0"/>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5" name="Freeform 96"/>
          <p:cNvSpPr>
            <a:spLocks/>
          </p:cNvSpPr>
          <p:nvPr/>
        </p:nvSpPr>
        <p:spPr bwMode="auto">
          <a:xfrm>
            <a:off x="5013325" y="3846513"/>
            <a:ext cx="1076325" cy="1203325"/>
          </a:xfrm>
          <a:custGeom>
            <a:avLst/>
            <a:gdLst>
              <a:gd name="T0" fmla="*/ 69 w 1876470"/>
              <a:gd name="T1" fmla="*/ 118 h 2097486"/>
              <a:gd name="T2" fmla="*/ 70 w 1876470"/>
              <a:gd name="T3" fmla="*/ 126 h 2097486"/>
              <a:gd name="T4" fmla="*/ 59 w 1876470"/>
              <a:gd name="T5" fmla="*/ 130 h 2097486"/>
              <a:gd name="T6" fmla="*/ 62 w 1876470"/>
              <a:gd name="T7" fmla="*/ 138 h 2097486"/>
              <a:gd name="T8" fmla="*/ 80 w 1876470"/>
              <a:gd name="T9" fmla="*/ 134 h 2097486"/>
              <a:gd name="T10" fmla="*/ 98 w 1876470"/>
              <a:gd name="T11" fmla="*/ 127 h 2097486"/>
              <a:gd name="T12" fmla="*/ 106 w 1876470"/>
              <a:gd name="T13" fmla="*/ 126 h 2097486"/>
              <a:gd name="T14" fmla="*/ 97 w 1876470"/>
              <a:gd name="T15" fmla="*/ 120 h 2097486"/>
              <a:gd name="T16" fmla="*/ 81 w 1876470"/>
              <a:gd name="T17" fmla="*/ 127 h 2097486"/>
              <a:gd name="T18" fmla="*/ 72 w 1876470"/>
              <a:gd name="T19" fmla="*/ 116 h 2097486"/>
              <a:gd name="T20" fmla="*/ 69 w 1876470"/>
              <a:gd name="T21" fmla="*/ 110 h 2097486"/>
              <a:gd name="T22" fmla="*/ 41 w 1876470"/>
              <a:gd name="T23" fmla="*/ 60 h 2097486"/>
              <a:gd name="T24" fmla="*/ 54 w 1876470"/>
              <a:gd name="T25" fmla="*/ 62 h 2097486"/>
              <a:gd name="T26" fmla="*/ 52 w 1876470"/>
              <a:gd name="T27" fmla="*/ 64 h 2097486"/>
              <a:gd name="T28" fmla="*/ 45 w 1876470"/>
              <a:gd name="T29" fmla="*/ 72 h 2097486"/>
              <a:gd name="T30" fmla="*/ 57 w 1876470"/>
              <a:gd name="T31" fmla="*/ 72 h 2097486"/>
              <a:gd name="T32" fmla="*/ 51 w 1876470"/>
              <a:gd name="T33" fmla="*/ 79 h 2097486"/>
              <a:gd name="T34" fmla="*/ 62 w 1876470"/>
              <a:gd name="T35" fmla="*/ 77 h 2097486"/>
              <a:gd name="T36" fmla="*/ 65 w 1876470"/>
              <a:gd name="T37" fmla="*/ 72 h 2097486"/>
              <a:gd name="T38" fmla="*/ 71 w 1876470"/>
              <a:gd name="T39" fmla="*/ 74 h 2097486"/>
              <a:gd name="T40" fmla="*/ 71 w 1876470"/>
              <a:gd name="T41" fmla="*/ 68 h 2097486"/>
              <a:gd name="T42" fmla="*/ 64 w 1876470"/>
              <a:gd name="T43" fmla="*/ 64 h 2097486"/>
              <a:gd name="T44" fmla="*/ 41 w 1876470"/>
              <a:gd name="T45" fmla="*/ 56 h 2097486"/>
              <a:gd name="T46" fmla="*/ 18 w 1876470"/>
              <a:gd name="T47" fmla="*/ 3 h 2097486"/>
              <a:gd name="T48" fmla="*/ 44 w 1876470"/>
              <a:gd name="T49" fmla="*/ 1 h 2097486"/>
              <a:gd name="T50" fmla="*/ 26 w 1876470"/>
              <a:gd name="T51" fmla="*/ 8 h 2097486"/>
              <a:gd name="T52" fmla="*/ 38 w 1876470"/>
              <a:gd name="T53" fmla="*/ 7 h 2097486"/>
              <a:gd name="T54" fmla="*/ 55 w 1876470"/>
              <a:gd name="T55" fmla="*/ 7 h 2097486"/>
              <a:gd name="T56" fmla="*/ 59 w 1876470"/>
              <a:gd name="T57" fmla="*/ 21 h 2097486"/>
              <a:gd name="T58" fmla="*/ 63 w 1876470"/>
              <a:gd name="T59" fmla="*/ 23 h 2097486"/>
              <a:gd name="T60" fmla="*/ 71 w 1876470"/>
              <a:gd name="T61" fmla="*/ 21 h 2097486"/>
              <a:gd name="T62" fmla="*/ 71 w 1876470"/>
              <a:gd name="T63" fmla="*/ 45 h 2097486"/>
              <a:gd name="T64" fmla="*/ 107 w 1876470"/>
              <a:gd name="T65" fmla="*/ 90 h 2097486"/>
              <a:gd name="T66" fmla="*/ 148 w 1876470"/>
              <a:gd name="T67" fmla="*/ 114 h 2097486"/>
              <a:gd name="T68" fmla="*/ 93 w 1876470"/>
              <a:gd name="T69" fmla="*/ 157 h 2097486"/>
              <a:gd name="T70" fmla="*/ 14 w 1876470"/>
              <a:gd name="T71" fmla="*/ 124 h 2097486"/>
              <a:gd name="T72" fmla="*/ 2 w 1876470"/>
              <a:gd name="T73" fmla="*/ 111 h 2097486"/>
              <a:gd name="T74" fmla="*/ 0 w 1876470"/>
              <a:gd name="T75" fmla="*/ 90 h 2097486"/>
              <a:gd name="T76" fmla="*/ 1 w 1876470"/>
              <a:gd name="T77" fmla="*/ 54 h 2097486"/>
              <a:gd name="T78" fmla="*/ 3 w 1876470"/>
              <a:gd name="T79" fmla="*/ 36 h 2097486"/>
              <a:gd name="T80" fmla="*/ 2 w 1876470"/>
              <a:gd name="T81" fmla="*/ 20 h 20974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76470" h="2097486">
                <a:moveTo>
                  <a:pt x="878761" y="1395435"/>
                </a:moveTo>
                <a:lnTo>
                  <a:pt x="883094" y="1495109"/>
                </a:lnTo>
                <a:lnTo>
                  <a:pt x="922097" y="1607784"/>
                </a:lnTo>
                <a:lnTo>
                  <a:pt x="891762" y="1599117"/>
                </a:lnTo>
                <a:lnTo>
                  <a:pt x="805089" y="1659788"/>
                </a:lnTo>
                <a:lnTo>
                  <a:pt x="748751" y="1651120"/>
                </a:lnTo>
                <a:lnTo>
                  <a:pt x="644744" y="1581782"/>
                </a:lnTo>
                <a:lnTo>
                  <a:pt x="783421" y="1746461"/>
                </a:lnTo>
                <a:lnTo>
                  <a:pt x="965434" y="1750794"/>
                </a:lnTo>
                <a:lnTo>
                  <a:pt x="1017438" y="1690123"/>
                </a:lnTo>
                <a:lnTo>
                  <a:pt x="1056440" y="1707458"/>
                </a:lnTo>
                <a:lnTo>
                  <a:pt x="1242787" y="1612118"/>
                </a:lnTo>
                <a:lnTo>
                  <a:pt x="1277457" y="1560114"/>
                </a:lnTo>
                <a:lnTo>
                  <a:pt x="1338128" y="1590449"/>
                </a:lnTo>
                <a:lnTo>
                  <a:pt x="1355462" y="1564447"/>
                </a:lnTo>
                <a:lnTo>
                  <a:pt x="1229786" y="1521111"/>
                </a:lnTo>
                <a:lnTo>
                  <a:pt x="1095443" y="1607784"/>
                </a:lnTo>
                <a:lnTo>
                  <a:pt x="1030439" y="1607784"/>
                </a:lnTo>
                <a:lnTo>
                  <a:pt x="995769" y="1512444"/>
                </a:lnTo>
                <a:lnTo>
                  <a:pt x="917764" y="1473441"/>
                </a:lnTo>
                <a:lnTo>
                  <a:pt x="917764" y="1408436"/>
                </a:lnTo>
                <a:lnTo>
                  <a:pt x="878761" y="1395435"/>
                </a:lnTo>
                <a:close/>
                <a:moveTo>
                  <a:pt x="523402" y="702051"/>
                </a:moveTo>
                <a:lnTo>
                  <a:pt x="523402" y="754055"/>
                </a:lnTo>
                <a:lnTo>
                  <a:pt x="553737" y="741054"/>
                </a:lnTo>
                <a:lnTo>
                  <a:pt x="688080" y="784391"/>
                </a:lnTo>
                <a:lnTo>
                  <a:pt x="727083" y="845062"/>
                </a:lnTo>
                <a:lnTo>
                  <a:pt x="657745" y="806059"/>
                </a:lnTo>
                <a:lnTo>
                  <a:pt x="653411" y="858063"/>
                </a:lnTo>
                <a:lnTo>
                  <a:pt x="571072" y="910066"/>
                </a:lnTo>
                <a:lnTo>
                  <a:pt x="605741" y="970738"/>
                </a:lnTo>
                <a:lnTo>
                  <a:pt x="722749" y="918734"/>
                </a:lnTo>
                <a:lnTo>
                  <a:pt x="748751" y="953403"/>
                </a:lnTo>
                <a:lnTo>
                  <a:pt x="649077" y="996739"/>
                </a:lnTo>
                <a:lnTo>
                  <a:pt x="662078" y="1022741"/>
                </a:lnTo>
                <a:lnTo>
                  <a:pt x="787754" y="970738"/>
                </a:lnTo>
                <a:lnTo>
                  <a:pt x="792088" y="936068"/>
                </a:lnTo>
                <a:lnTo>
                  <a:pt x="826757" y="914400"/>
                </a:lnTo>
                <a:lnTo>
                  <a:pt x="900429" y="975071"/>
                </a:lnTo>
                <a:lnTo>
                  <a:pt x="909096" y="931735"/>
                </a:lnTo>
                <a:lnTo>
                  <a:pt x="965434" y="832061"/>
                </a:lnTo>
                <a:lnTo>
                  <a:pt x="909096" y="862396"/>
                </a:lnTo>
                <a:lnTo>
                  <a:pt x="857093" y="840728"/>
                </a:lnTo>
                <a:lnTo>
                  <a:pt x="809422" y="801725"/>
                </a:lnTo>
                <a:lnTo>
                  <a:pt x="900429" y="758389"/>
                </a:lnTo>
                <a:lnTo>
                  <a:pt x="523402" y="702051"/>
                </a:lnTo>
                <a:close/>
                <a:moveTo>
                  <a:pt x="190681" y="0"/>
                </a:moveTo>
                <a:lnTo>
                  <a:pt x="229684" y="47670"/>
                </a:lnTo>
                <a:lnTo>
                  <a:pt x="286021" y="60671"/>
                </a:lnTo>
                <a:lnTo>
                  <a:pt x="563374" y="17335"/>
                </a:lnTo>
                <a:lnTo>
                  <a:pt x="598044" y="56338"/>
                </a:lnTo>
                <a:lnTo>
                  <a:pt x="338025" y="99674"/>
                </a:lnTo>
                <a:lnTo>
                  <a:pt x="355359" y="134343"/>
                </a:lnTo>
                <a:lnTo>
                  <a:pt x="489703" y="91007"/>
                </a:lnTo>
                <a:lnTo>
                  <a:pt x="641380" y="121342"/>
                </a:lnTo>
                <a:lnTo>
                  <a:pt x="702051" y="86673"/>
                </a:lnTo>
                <a:lnTo>
                  <a:pt x="715052" y="47670"/>
                </a:lnTo>
                <a:lnTo>
                  <a:pt x="741054" y="260019"/>
                </a:lnTo>
                <a:lnTo>
                  <a:pt x="858063" y="169012"/>
                </a:lnTo>
                <a:lnTo>
                  <a:pt x="801725" y="290355"/>
                </a:lnTo>
                <a:lnTo>
                  <a:pt x="849395" y="320690"/>
                </a:lnTo>
                <a:lnTo>
                  <a:pt x="897065" y="268686"/>
                </a:lnTo>
                <a:lnTo>
                  <a:pt x="1005407" y="368360"/>
                </a:lnTo>
                <a:lnTo>
                  <a:pt x="901399" y="572042"/>
                </a:lnTo>
                <a:lnTo>
                  <a:pt x="1248091" y="1118082"/>
                </a:lnTo>
                <a:lnTo>
                  <a:pt x="1360766" y="1139750"/>
                </a:lnTo>
                <a:lnTo>
                  <a:pt x="1430104" y="1265426"/>
                </a:lnTo>
                <a:lnTo>
                  <a:pt x="1876470" y="1438772"/>
                </a:lnTo>
                <a:lnTo>
                  <a:pt x="1807132" y="2097486"/>
                </a:lnTo>
                <a:lnTo>
                  <a:pt x="1191754" y="1980478"/>
                </a:lnTo>
                <a:lnTo>
                  <a:pt x="424698" y="1733460"/>
                </a:lnTo>
                <a:lnTo>
                  <a:pt x="182013" y="1573114"/>
                </a:lnTo>
                <a:lnTo>
                  <a:pt x="186347" y="1460440"/>
                </a:lnTo>
                <a:lnTo>
                  <a:pt x="30336" y="1408436"/>
                </a:lnTo>
                <a:lnTo>
                  <a:pt x="60671" y="1317429"/>
                </a:lnTo>
                <a:lnTo>
                  <a:pt x="0" y="1139750"/>
                </a:lnTo>
                <a:lnTo>
                  <a:pt x="56338" y="879731"/>
                </a:lnTo>
                <a:lnTo>
                  <a:pt x="13000" y="684717"/>
                </a:lnTo>
                <a:lnTo>
                  <a:pt x="112675" y="507037"/>
                </a:lnTo>
                <a:lnTo>
                  <a:pt x="34670" y="459367"/>
                </a:lnTo>
                <a:lnTo>
                  <a:pt x="91006" y="320690"/>
                </a:lnTo>
                <a:lnTo>
                  <a:pt x="30335" y="242684"/>
                </a:lnTo>
                <a:lnTo>
                  <a:pt x="190681" y="0"/>
                </a:lnTo>
                <a:close/>
              </a:path>
            </a:pathLst>
          </a:custGeom>
          <a:solidFill>
            <a:schemeClr val="accent2"/>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6" name="Freeform 97"/>
          <p:cNvSpPr>
            <a:spLocks/>
          </p:cNvSpPr>
          <p:nvPr/>
        </p:nvSpPr>
        <p:spPr bwMode="auto">
          <a:xfrm>
            <a:off x="7958138" y="5735638"/>
            <a:ext cx="347662" cy="288925"/>
          </a:xfrm>
          <a:custGeom>
            <a:avLst/>
            <a:gdLst>
              <a:gd name="T0" fmla="*/ 5 w 605167"/>
              <a:gd name="T1" fmla="*/ 8 h 502089"/>
              <a:gd name="T2" fmla="*/ 2 w 605167"/>
              <a:gd name="T3" fmla="*/ 12 h 502089"/>
              <a:gd name="T4" fmla="*/ 2 w 605167"/>
              <a:gd name="T5" fmla="*/ 16 h 502089"/>
              <a:gd name="T6" fmla="*/ 0 w 605167"/>
              <a:gd name="T7" fmla="*/ 21 h 502089"/>
              <a:gd name="T8" fmla="*/ 6 w 605167"/>
              <a:gd name="T9" fmla="*/ 20 h 502089"/>
              <a:gd name="T10" fmla="*/ 9 w 605167"/>
              <a:gd name="T11" fmla="*/ 20 h 502089"/>
              <a:gd name="T12" fmla="*/ 17 w 605167"/>
              <a:gd name="T13" fmla="*/ 37 h 502089"/>
              <a:gd name="T14" fmla="*/ 21 w 605167"/>
              <a:gd name="T15" fmla="*/ 37 h 502089"/>
              <a:gd name="T16" fmla="*/ 24 w 605167"/>
              <a:gd name="T17" fmla="*/ 42 h 502089"/>
              <a:gd name="T18" fmla="*/ 34 w 605167"/>
              <a:gd name="T19" fmla="*/ 38 h 502089"/>
              <a:gd name="T20" fmla="*/ 34 w 605167"/>
              <a:gd name="T21" fmla="*/ 35 h 502089"/>
              <a:gd name="T22" fmla="*/ 37 w 605167"/>
              <a:gd name="T23" fmla="*/ 35 h 502089"/>
              <a:gd name="T24" fmla="*/ 44 w 605167"/>
              <a:gd name="T25" fmla="*/ 21 h 502089"/>
              <a:gd name="T26" fmla="*/ 47 w 605167"/>
              <a:gd name="T27" fmla="*/ 22 h 502089"/>
              <a:gd name="T28" fmla="*/ 47 w 605167"/>
              <a:gd name="T29" fmla="*/ 19 h 502089"/>
              <a:gd name="T30" fmla="*/ 49 w 605167"/>
              <a:gd name="T31" fmla="*/ 17 h 502089"/>
              <a:gd name="T32" fmla="*/ 48 w 605167"/>
              <a:gd name="T33" fmla="*/ 16 h 502089"/>
              <a:gd name="T34" fmla="*/ 41 w 605167"/>
              <a:gd name="T35" fmla="*/ 16 h 502089"/>
              <a:gd name="T36" fmla="*/ 36 w 605167"/>
              <a:gd name="T37" fmla="*/ 12 h 502089"/>
              <a:gd name="T38" fmla="*/ 35 w 605167"/>
              <a:gd name="T39" fmla="*/ 12 h 502089"/>
              <a:gd name="T40" fmla="*/ 34 w 605167"/>
              <a:gd name="T41" fmla="*/ 8 h 502089"/>
              <a:gd name="T42" fmla="*/ 30 w 605167"/>
              <a:gd name="T43" fmla="*/ 9 h 502089"/>
              <a:gd name="T44" fmla="*/ 30 w 605167"/>
              <a:gd name="T45" fmla="*/ 0 h 502089"/>
              <a:gd name="T46" fmla="*/ 25 w 605167"/>
              <a:gd name="T47" fmla="*/ 3 h 502089"/>
              <a:gd name="T48" fmla="*/ 22 w 605167"/>
              <a:gd name="T49" fmla="*/ 2 h 502089"/>
              <a:gd name="T50" fmla="*/ 16 w 605167"/>
              <a:gd name="T51" fmla="*/ 3 h 502089"/>
              <a:gd name="T52" fmla="*/ 5 w 605167"/>
              <a:gd name="T53" fmla="*/ 8 h 5020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05167" h="502089">
                <a:moveTo>
                  <a:pt x="56527" y="93103"/>
                </a:moveTo>
                <a:lnTo>
                  <a:pt x="19951" y="139654"/>
                </a:lnTo>
                <a:lnTo>
                  <a:pt x="19951" y="192855"/>
                </a:lnTo>
                <a:lnTo>
                  <a:pt x="0" y="259357"/>
                </a:lnTo>
                <a:lnTo>
                  <a:pt x="76478" y="232756"/>
                </a:lnTo>
                <a:lnTo>
                  <a:pt x="113054" y="236082"/>
                </a:lnTo>
                <a:lnTo>
                  <a:pt x="216131" y="442237"/>
                </a:lnTo>
                <a:lnTo>
                  <a:pt x="266008" y="448887"/>
                </a:lnTo>
                <a:lnTo>
                  <a:pt x="292608" y="502089"/>
                </a:lnTo>
                <a:lnTo>
                  <a:pt x="418962" y="455538"/>
                </a:lnTo>
                <a:lnTo>
                  <a:pt x="425612" y="422287"/>
                </a:lnTo>
                <a:lnTo>
                  <a:pt x="458863" y="415636"/>
                </a:lnTo>
                <a:lnTo>
                  <a:pt x="545315" y="256032"/>
                </a:lnTo>
                <a:lnTo>
                  <a:pt x="571916" y="262682"/>
                </a:lnTo>
                <a:lnTo>
                  <a:pt x="571916" y="226106"/>
                </a:lnTo>
                <a:lnTo>
                  <a:pt x="605167" y="206156"/>
                </a:lnTo>
                <a:lnTo>
                  <a:pt x="598517" y="186205"/>
                </a:lnTo>
                <a:lnTo>
                  <a:pt x="502089" y="192855"/>
                </a:lnTo>
                <a:lnTo>
                  <a:pt x="448888" y="146304"/>
                </a:lnTo>
                <a:lnTo>
                  <a:pt x="432262" y="146304"/>
                </a:lnTo>
                <a:lnTo>
                  <a:pt x="415637" y="93103"/>
                </a:lnTo>
                <a:lnTo>
                  <a:pt x="379061" y="113053"/>
                </a:lnTo>
                <a:lnTo>
                  <a:pt x="372411" y="0"/>
                </a:lnTo>
                <a:lnTo>
                  <a:pt x="305909" y="43226"/>
                </a:lnTo>
                <a:lnTo>
                  <a:pt x="272658" y="26601"/>
                </a:lnTo>
                <a:lnTo>
                  <a:pt x="189531" y="43226"/>
                </a:lnTo>
                <a:lnTo>
                  <a:pt x="56527" y="93103"/>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7" name="Freeform 98"/>
          <p:cNvSpPr>
            <a:spLocks/>
          </p:cNvSpPr>
          <p:nvPr/>
        </p:nvSpPr>
        <p:spPr bwMode="auto">
          <a:xfrm>
            <a:off x="8231188" y="5811838"/>
            <a:ext cx="271462" cy="301625"/>
          </a:xfrm>
          <a:custGeom>
            <a:avLst/>
            <a:gdLst>
              <a:gd name="T0" fmla="*/ 35 w 475488"/>
              <a:gd name="T1" fmla="*/ 1 h 525364"/>
              <a:gd name="T2" fmla="*/ 24 w 475488"/>
              <a:gd name="T3" fmla="*/ 0 h 525364"/>
              <a:gd name="T4" fmla="*/ 21 w 475488"/>
              <a:gd name="T5" fmla="*/ 5 h 525364"/>
              <a:gd name="T6" fmla="*/ 10 w 475488"/>
              <a:gd name="T7" fmla="*/ 6 h 525364"/>
              <a:gd name="T8" fmla="*/ 8 w 475488"/>
              <a:gd name="T9" fmla="*/ 8 h 525364"/>
              <a:gd name="T10" fmla="*/ 6 w 475488"/>
              <a:gd name="T11" fmla="*/ 16 h 525364"/>
              <a:gd name="T12" fmla="*/ 15 w 475488"/>
              <a:gd name="T13" fmla="*/ 12 h 525364"/>
              <a:gd name="T14" fmla="*/ 15 w 475488"/>
              <a:gd name="T15" fmla="*/ 13 h 525364"/>
              <a:gd name="T16" fmla="*/ 11 w 475488"/>
              <a:gd name="T17" fmla="*/ 16 h 525364"/>
              <a:gd name="T18" fmla="*/ 11 w 475488"/>
              <a:gd name="T19" fmla="*/ 18 h 525364"/>
              <a:gd name="T20" fmla="*/ 10 w 475488"/>
              <a:gd name="T21" fmla="*/ 17 h 525364"/>
              <a:gd name="T22" fmla="*/ 0 w 475488"/>
              <a:gd name="T23" fmla="*/ 33 h 525364"/>
              <a:gd name="T24" fmla="*/ 2 w 475488"/>
              <a:gd name="T25" fmla="*/ 33 h 525364"/>
              <a:gd name="T26" fmla="*/ 1 w 475488"/>
              <a:gd name="T27" fmla="*/ 37 h 525364"/>
              <a:gd name="T28" fmla="*/ 4 w 475488"/>
              <a:gd name="T29" fmla="*/ 41 h 525364"/>
              <a:gd name="T30" fmla="*/ 6 w 475488"/>
              <a:gd name="T31" fmla="*/ 39 h 525364"/>
              <a:gd name="T32" fmla="*/ 9 w 475488"/>
              <a:gd name="T33" fmla="*/ 42 h 525364"/>
              <a:gd name="T34" fmla="*/ 15 w 475488"/>
              <a:gd name="T35" fmla="*/ 26 h 525364"/>
              <a:gd name="T36" fmla="*/ 15 w 475488"/>
              <a:gd name="T37" fmla="*/ 23 h 525364"/>
              <a:gd name="T38" fmla="*/ 19 w 475488"/>
              <a:gd name="T39" fmla="*/ 19 h 525364"/>
              <a:gd name="T40" fmla="*/ 35 w 475488"/>
              <a:gd name="T41" fmla="*/ 1 h 52536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75488" h="525364">
                <a:moveTo>
                  <a:pt x="475488" y="13300"/>
                </a:moveTo>
                <a:lnTo>
                  <a:pt x="329184" y="0"/>
                </a:lnTo>
                <a:lnTo>
                  <a:pt x="289283" y="56526"/>
                </a:lnTo>
                <a:lnTo>
                  <a:pt x="139654" y="76477"/>
                </a:lnTo>
                <a:lnTo>
                  <a:pt x="106403" y="103078"/>
                </a:lnTo>
                <a:lnTo>
                  <a:pt x="89778" y="192855"/>
                </a:lnTo>
                <a:lnTo>
                  <a:pt x="212806" y="146304"/>
                </a:lnTo>
                <a:lnTo>
                  <a:pt x="212806" y="166254"/>
                </a:lnTo>
                <a:lnTo>
                  <a:pt x="159605" y="196180"/>
                </a:lnTo>
                <a:lnTo>
                  <a:pt x="149629" y="229431"/>
                </a:lnTo>
                <a:lnTo>
                  <a:pt x="136329" y="219456"/>
                </a:lnTo>
                <a:lnTo>
                  <a:pt x="0" y="408986"/>
                </a:lnTo>
                <a:lnTo>
                  <a:pt x="33251" y="412311"/>
                </a:lnTo>
                <a:lnTo>
                  <a:pt x="13301" y="462187"/>
                </a:lnTo>
                <a:lnTo>
                  <a:pt x="59852" y="508739"/>
                </a:lnTo>
                <a:lnTo>
                  <a:pt x="83128" y="492113"/>
                </a:lnTo>
                <a:lnTo>
                  <a:pt x="123029" y="525364"/>
                </a:lnTo>
                <a:lnTo>
                  <a:pt x="206156" y="319208"/>
                </a:lnTo>
                <a:lnTo>
                  <a:pt x="202831" y="285958"/>
                </a:lnTo>
                <a:lnTo>
                  <a:pt x="262683" y="239406"/>
                </a:lnTo>
                <a:lnTo>
                  <a:pt x="475488" y="13300"/>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8" name="Freeform 99"/>
          <p:cNvSpPr>
            <a:spLocks/>
          </p:cNvSpPr>
          <p:nvPr/>
        </p:nvSpPr>
        <p:spPr bwMode="auto">
          <a:xfrm>
            <a:off x="8437563" y="5659438"/>
            <a:ext cx="90487" cy="136525"/>
          </a:xfrm>
          <a:custGeom>
            <a:avLst/>
            <a:gdLst>
              <a:gd name="T0" fmla="*/ 1 w 156280"/>
              <a:gd name="T1" fmla="*/ 0 h 239407"/>
              <a:gd name="T2" fmla="*/ 0 w 156280"/>
              <a:gd name="T3" fmla="*/ 13 h 239407"/>
              <a:gd name="T4" fmla="*/ 3 w 156280"/>
              <a:gd name="T5" fmla="*/ 17 h 239407"/>
              <a:gd name="T6" fmla="*/ 12 w 156280"/>
              <a:gd name="T7" fmla="*/ 13 h 239407"/>
              <a:gd name="T8" fmla="*/ 14 w 156280"/>
              <a:gd name="T9" fmla="*/ 8 h 239407"/>
              <a:gd name="T10" fmla="*/ 14 w 156280"/>
              <a:gd name="T11" fmla="*/ 6 h 239407"/>
              <a:gd name="T12" fmla="*/ 6 w 156280"/>
              <a:gd name="T13" fmla="*/ 8 h 239407"/>
              <a:gd name="T14" fmla="*/ 6 w 156280"/>
              <a:gd name="T15" fmla="*/ 2 h 239407"/>
              <a:gd name="T16" fmla="*/ 1 w 156280"/>
              <a:gd name="T17" fmla="*/ 0 h 2394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6280" h="239407">
                <a:moveTo>
                  <a:pt x="13301" y="0"/>
                </a:moveTo>
                <a:lnTo>
                  <a:pt x="0" y="176230"/>
                </a:lnTo>
                <a:lnTo>
                  <a:pt x="39901" y="239407"/>
                </a:lnTo>
                <a:lnTo>
                  <a:pt x="133004" y="176230"/>
                </a:lnTo>
                <a:lnTo>
                  <a:pt x="156280" y="109728"/>
                </a:lnTo>
                <a:lnTo>
                  <a:pt x="152954" y="83128"/>
                </a:lnTo>
                <a:lnTo>
                  <a:pt x="63177" y="109728"/>
                </a:lnTo>
                <a:lnTo>
                  <a:pt x="63177" y="33251"/>
                </a:lnTo>
                <a:lnTo>
                  <a:pt x="13301" y="0"/>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9" name="Freeform 100"/>
          <p:cNvSpPr>
            <a:spLocks/>
          </p:cNvSpPr>
          <p:nvPr/>
        </p:nvSpPr>
        <p:spPr bwMode="auto">
          <a:xfrm>
            <a:off x="8242300" y="5749925"/>
            <a:ext cx="138113" cy="74613"/>
          </a:xfrm>
          <a:custGeom>
            <a:avLst/>
            <a:gdLst>
              <a:gd name="T0" fmla="*/ 21 w 239407"/>
              <a:gd name="T1" fmla="*/ 0 h 129678"/>
              <a:gd name="T2" fmla="*/ 21 w 239407"/>
              <a:gd name="T3" fmla="*/ 9 h 129678"/>
              <a:gd name="T4" fmla="*/ 7 w 239407"/>
              <a:gd name="T5" fmla="*/ 10 h 129678"/>
              <a:gd name="T6" fmla="*/ 0 w 239407"/>
              <a:gd name="T7" fmla="*/ 9 h 129678"/>
              <a:gd name="T8" fmla="*/ 1 w 239407"/>
              <a:gd name="T9" fmla="*/ 4 h 129678"/>
              <a:gd name="T10" fmla="*/ 6 w 239407"/>
              <a:gd name="T11" fmla="*/ 8 h 129678"/>
              <a:gd name="T12" fmla="*/ 21 w 239407"/>
              <a:gd name="T13" fmla="*/ 0 h 1296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9407" h="129678">
                <a:moveTo>
                  <a:pt x="239407" y="0"/>
                </a:moveTo>
                <a:lnTo>
                  <a:pt x="236081" y="109728"/>
                </a:lnTo>
                <a:lnTo>
                  <a:pt x="89777" y="129678"/>
                </a:lnTo>
                <a:lnTo>
                  <a:pt x="0" y="109728"/>
                </a:lnTo>
                <a:lnTo>
                  <a:pt x="9975" y="46551"/>
                </a:lnTo>
                <a:lnTo>
                  <a:pt x="69827" y="93102"/>
                </a:lnTo>
                <a:lnTo>
                  <a:pt x="239407" y="0"/>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00" name="Freeform 101"/>
          <p:cNvSpPr>
            <a:spLocks/>
          </p:cNvSpPr>
          <p:nvPr/>
        </p:nvSpPr>
        <p:spPr bwMode="auto">
          <a:xfrm>
            <a:off x="8099425" y="5516563"/>
            <a:ext cx="177800" cy="50800"/>
          </a:xfrm>
          <a:custGeom>
            <a:avLst/>
            <a:gdLst>
              <a:gd name="T0" fmla="*/ 0 w 309234"/>
              <a:gd name="T1" fmla="*/ 7 h 86452"/>
              <a:gd name="T2" fmla="*/ 7 w 309234"/>
              <a:gd name="T3" fmla="*/ 8 h 86452"/>
              <a:gd name="T4" fmla="*/ 9 w 309234"/>
              <a:gd name="T5" fmla="*/ 10 h 86452"/>
              <a:gd name="T6" fmla="*/ 25 w 309234"/>
              <a:gd name="T7" fmla="*/ 6 h 86452"/>
              <a:gd name="T8" fmla="*/ 25 w 309234"/>
              <a:gd name="T9" fmla="*/ 2 h 86452"/>
              <a:gd name="T10" fmla="*/ 15 w 309234"/>
              <a:gd name="T11" fmla="*/ 0 h 86452"/>
              <a:gd name="T12" fmla="*/ 13 w 309234"/>
              <a:gd name="T13" fmla="*/ 3 h 86452"/>
              <a:gd name="T14" fmla="*/ 10 w 309234"/>
              <a:gd name="T15" fmla="*/ 1 h 86452"/>
              <a:gd name="T16" fmla="*/ 0 w 309234"/>
              <a:gd name="T17" fmla="*/ 7 h 864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9234" h="86452">
                <a:moveTo>
                  <a:pt x="0" y="59851"/>
                </a:moveTo>
                <a:lnTo>
                  <a:pt x="83127" y="66501"/>
                </a:lnTo>
                <a:lnTo>
                  <a:pt x="109728" y="86452"/>
                </a:lnTo>
                <a:lnTo>
                  <a:pt x="309234" y="49876"/>
                </a:lnTo>
                <a:lnTo>
                  <a:pt x="305909" y="19950"/>
                </a:lnTo>
                <a:lnTo>
                  <a:pt x="186205" y="0"/>
                </a:lnTo>
                <a:lnTo>
                  <a:pt x="162930" y="23275"/>
                </a:lnTo>
                <a:lnTo>
                  <a:pt x="116378" y="6650"/>
                </a:lnTo>
                <a:lnTo>
                  <a:pt x="0" y="59851"/>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01" name="Freeform 102"/>
          <p:cNvSpPr>
            <a:spLocks/>
          </p:cNvSpPr>
          <p:nvPr/>
        </p:nvSpPr>
        <p:spPr bwMode="auto">
          <a:xfrm>
            <a:off x="7658100" y="4708525"/>
            <a:ext cx="771525" cy="709613"/>
          </a:xfrm>
          <a:custGeom>
            <a:avLst/>
            <a:gdLst>
              <a:gd name="T0" fmla="*/ 41 w 1343337"/>
              <a:gd name="T1" fmla="*/ 67 h 1236934"/>
              <a:gd name="T2" fmla="*/ 34 w 1343337"/>
              <a:gd name="T3" fmla="*/ 64 h 1236934"/>
              <a:gd name="T4" fmla="*/ 33 w 1343337"/>
              <a:gd name="T5" fmla="*/ 69 h 1236934"/>
              <a:gd name="T6" fmla="*/ 29 w 1343337"/>
              <a:gd name="T7" fmla="*/ 69 h 1236934"/>
              <a:gd name="T8" fmla="*/ 21 w 1343337"/>
              <a:gd name="T9" fmla="*/ 69 h 1236934"/>
              <a:gd name="T10" fmla="*/ 31 w 1343337"/>
              <a:gd name="T11" fmla="*/ 75 h 1236934"/>
              <a:gd name="T12" fmla="*/ 37 w 1343337"/>
              <a:gd name="T13" fmla="*/ 80 h 1236934"/>
              <a:gd name="T14" fmla="*/ 41 w 1343337"/>
              <a:gd name="T15" fmla="*/ 80 h 1236934"/>
              <a:gd name="T16" fmla="*/ 36 w 1343337"/>
              <a:gd name="T17" fmla="*/ 79 h 1236934"/>
              <a:gd name="T18" fmla="*/ 39 w 1343337"/>
              <a:gd name="T19" fmla="*/ 70 h 1236934"/>
              <a:gd name="T20" fmla="*/ 46 w 1343337"/>
              <a:gd name="T21" fmla="*/ 67 h 1236934"/>
              <a:gd name="T22" fmla="*/ 0 w 1343337"/>
              <a:gd name="T23" fmla="*/ 0 h 1236934"/>
              <a:gd name="T24" fmla="*/ 18 w 1343337"/>
              <a:gd name="T25" fmla="*/ 17 h 1236934"/>
              <a:gd name="T26" fmla="*/ 21 w 1343337"/>
              <a:gd name="T27" fmla="*/ 15 h 1236934"/>
              <a:gd name="T28" fmla="*/ 32 w 1343337"/>
              <a:gd name="T29" fmla="*/ 25 h 1236934"/>
              <a:gd name="T30" fmla="*/ 40 w 1343337"/>
              <a:gd name="T31" fmla="*/ 37 h 1236934"/>
              <a:gd name="T32" fmla="*/ 58 w 1343337"/>
              <a:gd name="T33" fmla="*/ 43 h 1236934"/>
              <a:gd name="T34" fmla="*/ 71 w 1343337"/>
              <a:gd name="T35" fmla="*/ 41 h 1236934"/>
              <a:gd name="T36" fmla="*/ 79 w 1343337"/>
              <a:gd name="T37" fmla="*/ 37 h 1236934"/>
              <a:gd name="T38" fmla="*/ 75 w 1343337"/>
              <a:gd name="T39" fmla="*/ 46 h 1236934"/>
              <a:gd name="T40" fmla="*/ 69 w 1343337"/>
              <a:gd name="T41" fmla="*/ 57 h 1236934"/>
              <a:gd name="T42" fmla="*/ 75 w 1343337"/>
              <a:gd name="T43" fmla="*/ 55 h 1236934"/>
              <a:gd name="T44" fmla="*/ 78 w 1343337"/>
              <a:gd name="T45" fmla="*/ 45 h 1236934"/>
              <a:gd name="T46" fmla="*/ 86 w 1343337"/>
              <a:gd name="T47" fmla="*/ 44 h 1236934"/>
              <a:gd name="T48" fmla="*/ 88 w 1343337"/>
              <a:gd name="T49" fmla="*/ 49 h 1236934"/>
              <a:gd name="T50" fmla="*/ 98 w 1343337"/>
              <a:gd name="T51" fmla="*/ 45 h 1236934"/>
              <a:gd name="T52" fmla="*/ 106 w 1343337"/>
              <a:gd name="T53" fmla="*/ 52 h 1236934"/>
              <a:gd name="T54" fmla="*/ 107 w 1343337"/>
              <a:gd name="T55" fmla="*/ 59 h 1236934"/>
              <a:gd name="T56" fmla="*/ 102 w 1343337"/>
              <a:gd name="T57" fmla="*/ 68 h 1236934"/>
              <a:gd name="T58" fmla="*/ 55 w 1343337"/>
              <a:gd name="T59" fmla="*/ 90 h 1236934"/>
              <a:gd name="T60" fmla="*/ 51 w 1343337"/>
              <a:gd name="T61" fmla="*/ 98 h 1236934"/>
              <a:gd name="T62" fmla="*/ 30 w 1343337"/>
              <a:gd name="T63" fmla="*/ 91 h 1236934"/>
              <a:gd name="T64" fmla="*/ 24 w 1343337"/>
              <a:gd name="T65" fmla="*/ 90 h 1236934"/>
              <a:gd name="T66" fmla="*/ 15 w 1343337"/>
              <a:gd name="T67" fmla="*/ 79 h 1236934"/>
              <a:gd name="T68" fmla="*/ 21 w 1343337"/>
              <a:gd name="T69" fmla="*/ 65 h 1236934"/>
              <a:gd name="T70" fmla="*/ 37 w 1343337"/>
              <a:gd name="T71" fmla="*/ 61 h 1236934"/>
              <a:gd name="T72" fmla="*/ 26 w 1343337"/>
              <a:gd name="T73" fmla="*/ 44 h 1236934"/>
              <a:gd name="T74" fmla="*/ 18 w 1343337"/>
              <a:gd name="T75" fmla="*/ 28 h 1236934"/>
              <a:gd name="T76" fmla="*/ 14 w 1343337"/>
              <a:gd name="T77" fmla="*/ 21 h 1236934"/>
              <a:gd name="T78" fmla="*/ 6 w 1343337"/>
              <a:gd name="T79" fmla="*/ 17 h 1236934"/>
              <a:gd name="T80" fmla="*/ 3 w 1343337"/>
              <a:gd name="T81" fmla="*/ 10 h 123693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43337" h="1236934">
                <a:moveTo>
                  <a:pt x="542952" y="784722"/>
                </a:moveTo>
                <a:lnTo>
                  <a:pt x="516351" y="851223"/>
                </a:lnTo>
                <a:lnTo>
                  <a:pt x="446524" y="798022"/>
                </a:lnTo>
                <a:lnTo>
                  <a:pt x="423249" y="807997"/>
                </a:lnTo>
                <a:lnTo>
                  <a:pt x="443199" y="831273"/>
                </a:lnTo>
                <a:lnTo>
                  <a:pt x="413273" y="877824"/>
                </a:lnTo>
                <a:lnTo>
                  <a:pt x="386673" y="854548"/>
                </a:lnTo>
                <a:lnTo>
                  <a:pt x="360072" y="874499"/>
                </a:lnTo>
                <a:lnTo>
                  <a:pt x="383348" y="927700"/>
                </a:lnTo>
                <a:lnTo>
                  <a:pt x="253669" y="874499"/>
                </a:lnTo>
                <a:lnTo>
                  <a:pt x="256994" y="921050"/>
                </a:lnTo>
                <a:lnTo>
                  <a:pt x="386673" y="950976"/>
                </a:lnTo>
                <a:lnTo>
                  <a:pt x="419924" y="1017478"/>
                </a:lnTo>
                <a:lnTo>
                  <a:pt x="456500" y="1010828"/>
                </a:lnTo>
                <a:lnTo>
                  <a:pt x="483100" y="1020803"/>
                </a:lnTo>
                <a:lnTo>
                  <a:pt x="509701" y="1014153"/>
                </a:lnTo>
                <a:lnTo>
                  <a:pt x="479775" y="990877"/>
                </a:lnTo>
                <a:lnTo>
                  <a:pt x="443199" y="994202"/>
                </a:lnTo>
                <a:lnTo>
                  <a:pt x="436549" y="960951"/>
                </a:lnTo>
                <a:lnTo>
                  <a:pt x="486425" y="887799"/>
                </a:lnTo>
                <a:lnTo>
                  <a:pt x="519676" y="907750"/>
                </a:lnTo>
                <a:lnTo>
                  <a:pt x="572878" y="847898"/>
                </a:lnTo>
                <a:lnTo>
                  <a:pt x="542952" y="784722"/>
                </a:lnTo>
                <a:close/>
                <a:moveTo>
                  <a:pt x="0" y="0"/>
                </a:moveTo>
                <a:lnTo>
                  <a:pt x="239407" y="179555"/>
                </a:lnTo>
                <a:lnTo>
                  <a:pt x="229431" y="209481"/>
                </a:lnTo>
                <a:lnTo>
                  <a:pt x="236081" y="219456"/>
                </a:lnTo>
                <a:lnTo>
                  <a:pt x="259357" y="196180"/>
                </a:lnTo>
                <a:lnTo>
                  <a:pt x="395686" y="269332"/>
                </a:lnTo>
                <a:lnTo>
                  <a:pt x="389036" y="315884"/>
                </a:lnTo>
                <a:lnTo>
                  <a:pt x="475488" y="349135"/>
                </a:lnTo>
                <a:lnTo>
                  <a:pt x="492113" y="462188"/>
                </a:lnTo>
                <a:lnTo>
                  <a:pt x="671668" y="465513"/>
                </a:lnTo>
                <a:lnTo>
                  <a:pt x="714895" y="541990"/>
                </a:lnTo>
                <a:lnTo>
                  <a:pt x="758121" y="505414"/>
                </a:lnTo>
                <a:lnTo>
                  <a:pt x="874499" y="515389"/>
                </a:lnTo>
                <a:lnTo>
                  <a:pt x="917725" y="458863"/>
                </a:lnTo>
                <a:lnTo>
                  <a:pt x="974252" y="475488"/>
                </a:lnTo>
                <a:lnTo>
                  <a:pt x="980902" y="498764"/>
                </a:lnTo>
                <a:lnTo>
                  <a:pt x="924375" y="585216"/>
                </a:lnTo>
                <a:lnTo>
                  <a:pt x="924375" y="618467"/>
                </a:lnTo>
                <a:lnTo>
                  <a:pt x="857873" y="728195"/>
                </a:lnTo>
                <a:lnTo>
                  <a:pt x="874499" y="794697"/>
                </a:lnTo>
                <a:lnTo>
                  <a:pt x="934351" y="698269"/>
                </a:lnTo>
                <a:lnTo>
                  <a:pt x="960951" y="621792"/>
                </a:lnTo>
                <a:lnTo>
                  <a:pt x="967601" y="575241"/>
                </a:lnTo>
                <a:lnTo>
                  <a:pt x="1037428" y="545315"/>
                </a:lnTo>
                <a:lnTo>
                  <a:pt x="1067354" y="561940"/>
                </a:lnTo>
                <a:lnTo>
                  <a:pt x="1090630" y="615142"/>
                </a:lnTo>
                <a:lnTo>
                  <a:pt x="1100605" y="615142"/>
                </a:lnTo>
                <a:lnTo>
                  <a:pt x="1123881" y="558615"/>
                </a:lnTo>
                <a:lnTo>
                  <a:pt x="1213658" y="571916"/>
                </a:lnTo>
                <a:lnTo>
                  <a:pt x="1280160" y="665018"/>
                </a:lnTo>
                <a:lnTo>
                  <a:pt x="1310086" y="665018"/>
                </a:lnTo>
                <a:lnTo>
                  <a:pt x="1343337" y="694944"/>
                </a:lnTo>
                <a:lnTo>
                  <a:pt x="1336687" y="748146"/>
                </a:lnTo>
                <a:lnTo>
                  <a:pt x="1293460" y="864524"/>
                </a:lnTo>
                <a:lnTo>
                  <a:pt x="1266860" y="864524"/>
                </a:lnTo>
                <a:lnTo>
                  <a:pt x="1207008" y="811322"/>
                </a:lnTo>
                <a:lnTo>
                  <a:pt x="678319" y="1140506"/>
                </a:lnTo>
                <a:lnTo>
                  <a:pt x="628442" y="1100605"/>
                </a:lnTo>
                <a:cubicBezTo>
                  <a:pt x="629550" y="1146048"/>
                  <a:pt x="630659" y="1191491"/>
                  <a:pt x="631767" y="1236934"/>
                </a:cubicBezTo>
                <a:lnTo>
                  <a:pt x="405661" y="1213658"/>
                </a:lnTo>
                <a:lnTo>
                  <a:pt x="379060" y="1147156"/>
                </a:lnTo>
                <a:lnTo>
                  <a:pt x="352460" y="1170432"/>
                </a:lnTo>
                <a:lnTo>
                  <a:pt x="292608" y="1140506"/>
                </a:lnTo>
                <a:lnTo>
                  <a:pt x="302583" y="1093955"/>
                </a:lnTo>
                <a:lnTo>
                  <a:pt x="186205" y="1000852"/>
                </a:lnTo>
                <a:lnTo>
                  <a:pt x="186205" y="794697"/>
                </a:lnTo>
                <a:lnTo>
                  <a:pt x="269332" y="827948"/>
                </a:lnTo>
                <a:lnTo>
                  <a:pt x="339159" y="801347"/>
                </a:lnTo>
                <a:lnTo>
                  <a:pt x="468838" y="768096"/>
                </a:lnTo>
                <a:lnTo>
                  <a:pt x="455537" y="678319"/>
                </a:lnTo>
                <a:lnTo>
                  <a:pt x="322534" y="551965"/>
                </a:lnTo>
                <a:lnTo>
                  <a:pt x="246057" y="335834"/>
                </a:lnTo>
                <a:lnTo>
                  <a:pt x="219456" y="345810"/>
                </a:lnTo>
                <a:lnTo>
                  <a:pt x="162929" y="299258"/>
                </a:lnTo>
                <a:lnTo>
                  <a:pt x="176230" y="269332"/>
                </a:lnTo>
                <a:lnTo>
                  <a:pt x="126353" y="216131"/>
                </a:lnTo>
                <a:lnTo>
                  <a:pt x="73152" y="216131"/>
                </a:lnTo>
                <a:lnTo>
                  <a:pt x="76477" y="133004"/>
                </a:lnTo>
                <a:lnTo>
                  <a:pt x="43226" y="133004"/>
                </a:lnTo>
                <a:lnTo>
                  <a:pt x="0" y="0"/>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02" name="Freeform 103"/>
          <p:cNvSpPr>
            <a:spLocks/>
          </p:cNvSpPr>
          <p:nvPr/>
        </p:nvSpPr>
        <p:spPr bwMode="auto">
          <a:xfrm>
            <a:off x="8421688" y="5145088"/>
            <a:ext cx="430212" cy="427037"/>
          </a:xfrm>
          <a:custGeom>
            <a:avLst/>
            <a:gdLst>
              <a:gd name="T0" fmla="*/ 2 w 748294"/>
              <a:gd name="T1" fmla="*/ 3 h 744820"/>
              <a:gd name="T2" fmla="*/ 0 w 748294"/>
              <a:gd name="T3" fmla="*/ 9 h 744820"/>
              <a:gd name="T4" fmla="*/ 3 w 748294"/>
              <a:gd name="T5" fmla="*/ 36 h 744820"/>
              <a:gd name="T6" fmla="*/ 6 w 748294"/>
              <a:gd name="T7" fmla="*/ 37 h 744820"/>
              <a:gd name="T8" fmla="*/ 5 w 748294"/>
              <a:gd name="T9" fmla="*/ 45 h 744820"/>
              <a:gd name="T10" fmla="*/ 2 w 748294"/>
              <a:gd name="T11" fmla="*/ 48 h 744820"/>
              <a:gd name="T12" fmla="*/ 8 w 748294"/>
              <a:gd name="T13" fmla="*/ 46 h 744820"/>
              <a:gd name="T14" fmla="*/ 6 w 748294"/>
              <a:gd name="T15" fmla="*/ 53 h 744820"/>
              <a:gd name="T16" fmla="*/ 5 w 748294"/>
              <a:gd name="T17" fmla="*/ 56 h 744820"/>
              <a:gd name="T18" fmla="*/ 9 w 748294"/>
              <a:gd name="T19" fmla="*/ 58 h 744820"/>
              <a:gd name="T20" fmla="*/ 17 w 748294"/>
              <a:gd name="T21" fmla="*/ 52 h 744820"/>
              <a:gd name="T22" fmla="*/ 26 w 748294"/>
              <a:gd name="T23" fmla="*/ 48 h 744820"/>
              <a:gd name="T24" fmla="*/ 32 w 748294"/>
              <a:gd name="T25" fmla="*/ 41 h 744820"/>
              <a:gd name="T26" fmla="*/ 34 w 748294"/>
              <a:gd name="T27" fmla="*/ 44 h 744820"/>
              <a:gd name="T28" fmla="*/ 37 w 748294"/>
              <a:gd name="T29" fmla="*/ 42 h 744820"/>
              <a:gd name="T30" fmla="*/ 37 w 748294"/>
              <a:gd name="T31" fmla="*/ 39 h 744820"/>
              <a:gd name="T32" fmla="*/ 41 w 748294"/>
              <a:gd name="T33" fmla="*/ 38 h 744820"/>
              <a:gd name="T34" fmla="*/ 38 w 748294"/>
              <a:gd name="T35" fmla="*/ 49 h 744820"/>
              <a:gd name="T36" fmla="*/ 39 w 748294"/>
              <a:gd name="T37" fmla="*/ 50 h 744820"/>
              <a:gd name="T38" fmla="*/ 43 w 748294"/>
              <a:gd name="T39" fmla="*/ 46 h 744820"/>
              <a:gd name="T40" fmla="*/ 43 w 748294"/>
              <a:gd name="T41" fmla="*/ 40 h 744820"/>
              <a:gd name="T42" fmla="*/ 45 w 748294"/>
              <a:gd name="T43" fmla="*/ 36 h 744820"/>
              <a:gd name="T44" fmla="*/ 44 w 748294"/>
              <a:gd name="T45" fmla="*/ 32 h 744820"/>
              <a:gd name="T46" fmla="*/ 50 w 748294"/>
              <a:gd name="T47" fmla="*/ 35 h 744820"/>
              <a:gd name="T48" fmla="*/ 53 w 748294"/>
              <a:gd name="T49" fmla="*/ 42 h 744820"/>
              <a:gd name="T50" fmla="*/ 54 w 748294"/>
              <a:gd name="T51" fmla="*/ 36 h 744820"/>
              <a:gd name="T52" fmla="*/ 59 w 748294"/>
              <a:gd name="T53" fmla="*/ 40 h 744820"/>
              <a:gd name="T54" fmla="*/ 62 w 748294"/>
              <a:gd name="T55" fmla="*/ 34 h 744820"/>
              <a:gd name="T56" fmla="*/ 59 w 748294"/>
              <a:gd name="T57" fmla="*/ 32 h 744820"/>
              <a:gd name="T58" fmla="*/ 56 w 748294"/>
              <a:gd name="T59" fmla="*/ 26 h 744820"/>
              <a:gd name="T60" fmla="*/ 54 w 748294"/>
              <a:gd name="T61" fmla="*/ 30 h 744820"/>
              <a:gd name="T62" fmla="*/ 51 w 748294"/>
              <a:gd name="T63" fmla="*/ 22 h 744820"/>
              <a:gd name="T64" fmla="*/ 49 w 748294"/>
              <a:gd name="T65" fmla="*/ 30 h 744820"/>
              <a:gd name="T66" fmla="*/ 44 w 748294"/>
              <a:gd name="T67" fmla="*/ 26 h 744820"/>
              <a:gd name="T68" fmla="*/ 46 w 748294"/>
              <a:gd name="T69" fmla="*/ 19 h 744820"/>
              <a:gd name="T70" fmla="*/ 41 w 748294"/>
              <a:gd name="T71" fmla="*/ 22 h 744820"/>
              <a:gd name="T72" fmla="*/ 39 w 748294"/>
              <a:gd name="T73" fmla="*/ 24 h 744820"/>
              <a:gd name="T74" fmla="*/ 37 w 748294"/>
              <a:gd name="T75" fmla="*/ 20 h 744820"/>
              <a:gd name="T76" fmla="*/ 37 w 748294"/>
              <a:gd name="T77" fmla="*/ 14 h 744820"/>
              <a:gd name="T78" fmla="*/ 29 w 748294"/>
              <a:gd name="T79" fmla="*/ 17 h 744820"/>
              <a:gd name="T80" fmla="*/ 25 w 748294"/>
              <a:gd name="T81" fmla="*/ 23 h 744820"/>
              <a:gd name="T82" fmla="*/ 23 w 748294"/>
              <a:gd name="T83" fmla="*/ 19 h 744820"/>
              <a:gd name="T84" fmla="*/ 19 w 748294"/>
              <a:gd name="T85" fmla="*/ 23 h 744820"/>
              <a:gd name="T86" fmla="*/ 17 w 748294"/>
              <a:gd name="T87" fmla="*/ 21 h 744820"/>
              <a:gd name="T88" fmla="*/ 17 w 748294"/>
              <a:gd name="T89" fmla="*/ 16 h 744820"/>
              <a:gd name="T90" fmla="*/ 12 w 748294"/>
              <a:gd name="T91" fmla="*/ 17 h 744820"/>
              <a:gd name="T92" fmla="*/ 12 w 748294"/>
              <a:gd name="T93" fmla="*/ 26 h 744820"/>
              <a:gd name="T94" fmla="*/ 10 w 748294"/>
              <a:gd name="T95" fmla="*/ 24 h 744820"/>
              <a:gd name="T96" fmla="*/ 7 w 748294"/>
              <a:gd name="T97" fmla="*/ 11 h 744820"/>
              <a:gd name="T98" fmla="*/ 9 w 748294"/>
              <a:gd name="T99" fmla="*/ 6 h 744820"/>
              <a:gd name="T100" fmla="*/ 6 w 748294"/>
              <a:gd name="T101" fmla="*/ 6 h 744820"/>
              <a:gd name="T102" fmla="*/ 6 w 748294"/>
              <a:gd name="T103" fmla="*/ 0 h 744820"/>
              <a:gd name="T104" fmla="*/ 2 w 748294"/>
              <a:gd name="T105" fmla="*/ 3 h 74482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48294" h="744820">
                <a:moveTo>
                  <a:pt x="26600" y="33251"/>
                </a:moveTo>
                <a:lnTo>
                  <a:pt x="0" y="113053"/>
                </a:lnTo>
                <a:lnTo>
                  <a:pt x="43226" y="462188"/>
                </a:lnTo>
                <a:lnTo>
                  <a:pt x="69826" y="472163"/>
                </a:lnTo>
                <a:lnTo>
                  <a:pt x="59851" y="571916"/>
                </a:lnTo>
                <a:lnTo>
                  <a:pt x="23275" y="615142"/>
                </a:lnTo>
                <a:lnTo>
                  <a:pt x="96427" y="588541"/>
                </a:lnTo>
                <a:lnTo>
                  <a:pt x="79802" y="684969"/>
                </a:lnTo>
                <a:lnTo>
                  <a:pt x="59851" y="708244"/>
                </a:lnTo>
                <a:lnTo>
                  <a:pt x="109728" y="744820"/>
                </a:lnTo>
                <a:lnTo>
                  <a:pt x="212803" y="661693"/>
                </a:lnTo>
                <a:lnTo>
                  <a:pt x="312558" y="618467"/>
                </a:lnTo>
                <a:lnTo>
                  <a:pt x="389035" y="515389"/>
                </a:lnTo>
                <a:lnTo>
                  <a:pt x="422286" y="558615"/>
                </a:lnTo>
                <a:lnTo>
                  <a:pt x="452212" y="535340"/>
                </a:lnTo>
                <a:lnTo>
                  <a:pt x="448887" y="498764"/>
                </a:lnTo>
                <a:lnTo>
                  <a:pt x="505413" y="488788"/>
                </a:lnTo>
                <a:lnTo>
                  <a:pt x="458862" y="628442"/>
                </a:lnTo>
                <a:lnTo>
                  <a:pt x="468837" y="638417"/>
                </a:lnTo>
                <a:lnTo>
                  <a:pt x="528689" y="585216"/>
                </a:lnTo>
                <a:lnTo>
                  <a:pt x="525364" y="508739"/>
                </a:lnTo>
                <a:lnTo>
                  <a:pt x="551965" y="462188"/>
                </a:lnTo>
                <a:lnTo>
                  <a:pt x="538664" y="402336"/>
                </a:lnTo>
                <a:cubicBezTo>
                  <a:pt x="544206" y="401228"/>
                  <a:pt x="586324" y="423948"/>
                  <a:pt x="605166" y="445561"/>
                </a:cubicBezTo>
                <a:cubicBezTo>
                  <a:pt x="624008" y="467174"/>
                  <a:pt x="638418" y="522593"/>
                  <a:pt x="651718" y="532014"/>
                </a:cubicBezTo>
                <a:cubicBezTo>
                  <a:pt x="665018" y="541435"/>
                  <a:pt x="647837" y="467729"/>
                  <a:pt x="658366" y="455537"/>
                </a:cubicBezTo>
                <a:cubicBezTo>
                  <a:pt x="668895" y="443345"/>
                  <a:pt x="706579" y="514281"/>
                  <a:pt x="721542" y="512064"/>
                </a:cubicBezTo>
                <a:cubicBezTo>
                  <a:pt x="736505" y="509847"/>
                  <a:pt x="745926" y="459417"/>
                  <a:pt x="748143" y="442237"/>
                </a:cubicBezTo>
                <a:cubicBezTo>
                  <a:pt x="750360" y="425057"/>
                  <a:pt x="727638" y="424503"/>
                  <a:pt x="718217" y="405661"/>
                </a:cubicBezTo>
                <a:cubicBezTo>
                  <a:pt x="708796" y="386819"/>
                  <a:pt x="704362" y="333063"/>
                  <a:pt x="691616" y="329184"/>
                </a:cubicBezTo>
                <a:cubicBezTo>
                  <a:pt x="678870" y="325305"/>
                  <a:pt x="673881" y="407877"/>
                  <a:pt x="658364" y="385710"/>
                </a:cubicBezTo>
                <a:cubicBezTo>
                  <a:pt x="642847" y="363543"/>
                  <a:pt x="643403" y="283741"/>
                  <a:pt x="625115" y="285958"/>
                </a:cubicBezTo>
                <a:cubicBezTo>
                  <a:pt x="606827" y="288175"/>
                  <a:pt x="618466" y="397903"/>
                  <a:pt x="595190" y="385711"/>
                </a:cubicBezTo>
                <a:cubicBezTo>
                  <a:pt x="571914" y="373519"/>
                  <a:pt x="550854" y="365206"/>
                  <a:pt x="538662" y="342484"/>
                </a:cubicBezTo>
                <a:cubicBezTo>
                  <a:pt x="526470" y="319763"/>
                  <a:pt x="579119" y="243285"/>
                  <a:pt x="561940" y="242731"/>
                </a:cubicBezTo>
                <a:cubicBezTo>
                  <a:pt x="544761" y="242177"/>
                  <a:pt x="519268" y="299258"/>
                  <a:pt x="505413" y="285958"/>
                </a:cubicBezTo>
                <a:lnTo>
                  <a:pt x="472162" y="295933"/>
                </a:lnTo>
                <a:lnTo>
                  <a:pt x="448887" y="259357"/>
                </a:lnTo>
                <a:lnTo>
                  <a:pt x="455538" y="179555"/>
                </a:lnTo>
                <a:lnTo>
                  <a:pt x="349134" y="212806"/>
                </a:lnTo>
                <a:lnTo>
                  <a:pt x="305908" y="292608"/>
                </a:lnTo>
                <a:lnTo>
                  <a:pt x="282631" y="252707"/>
                </a:lnTo>
                <a:lnTo>
                  <a:pt x="232756" y="292608"/>
                </a:lnTo>
                <a:lnTo>
                  <a:pt x="202830" y="269332"/>
                </a:lnTo>
                <a:lnTo>
                  <a:pt x="212805" y="202830"/>
                </a:lnTo>
                <a:lnTo>
                  <a:pt x="149629" y="226106"/>
                </a:lnTo>
                <a:lnTo>
                  <a:pt x="142978" y="329184"/>
                </a:lnTo>
                <a:lnTo>
                  <a:pt x="116378" y="302583"/>
                </a:lnTo>
                <a:cubicBezTo>
                  <a:pt x="116377" y="267115"/>
                  <a:pt x="83126" y="181772"/>
                  <a:pt x="83125" y="146304"/>
                </a:cubicBezTo>
                <a:lnTo>
                  <a:pt x="103075" y="83127"/>
                </a:lnTo>
                <a:lnTo>
                  <a:pt x="66499" y="79802"/>
                </a:lnTo>
                <a:lnTo>
                  <a:pt x="76477" y="0"/>
                </a:lnTo>
                <a:lnTo>
                  <a:pt x="26600" y="33251"/>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03" name="Freeform 127"/>
          <p:cNvSpPr>
            <a:spLocks/>
          </p:cNvSpPr>
          <p:nvPr/>
        </p:nvSpPr>
        <p:spPr bwMode="auto">
          <a:xfrm>
            <a:off x="5532438" y="4002088"/>
            <a:ext cx="1304925" cy="1069975"/>
          </a:xfrm>
          <a:custGeom>
            <a:avLst/>
            <a:gdLst>
              <a:gd name="T0" fmla="*/ 0 w 2275166"/>
              <a:gd name="T1" fmla="*/ 40 h 1867803"/>
              <a:gd name="T2" fmla="*/ 62 w 2275166"/>
              <a:gd name="T3" fmla="*/ 118 h 1867803"/>
              <a:gd name="T4" fmla="*/ 132 w 2275166"/>
              <a:gd name="T5" fmla="*/ 159 h 1867803"/>
              <a:gd name="T6" fmla="*/ 198 w 2275166"/>
              <a:gd name="T7" fmla="*/ 251 h 1867803"/>
              <a:gd name="T8" fmla="*/ 225 w 2275166"/>
              <a:gd name="T9" fmla="*/ 191 h 1867803"/>
              <a:gd name="T10" fmla="*/ 240 w 2275166"/>
              <a:gd name="T11" fmla="*/ 179 h 1867803"/>
              <a:gd name="T12" fmla="*/ 212 w 2275166"/>
              <a:gd name="T13" fmla="*/ 164 h 1867803"/>
              <a:gd name="T14" fmla="*/ 246 w 2275166"/>
              <a:gd name="T15" fmla="*/ 162 h 1867803"/>
              <a:gd name="T16" fmla="*/ 267 w 2275166"/>
              <a:gd name="T17" fmla="*/ 137 h 1867803"/>
              <a:gd name="T18" fmla="*/ 236 w 2275166"/>
              <a:gd name="T19" fmla="*/ 123 h 1867803"/>
              <a:gd name="T20" fmla="*/ 268 w 2275166"/>
              <a:gd name="T21" fmla="*/ 132 h 1867803"/>
              <a:gd name="T22" fmla="*/ 272 w 2275166"/>
              <a:gd name="T23" fmla="*/ 109 h 1867803"/>
              <a:gd name="T24" fmla="*/ 285 w 2275166"/>
              <a:gd name="T25" fmla="*/ 111 h 1867803"/>
              <a:gd name="T26" fmla="*/ 295 w 2275166"/>
              <a:gd name="T27" fmla="*/ 62 h 1867803"/>
              <a:gd name="T28" fmla="*/ 306 w 2275166"/>
              <a:gd name="T29" fmla="*/ 53 h 1867803"/>
              <a:gd name="T30" fmla="*/ 270 w 2275166"/>
              <a:gd name="T31" fmla="*/ 38 h 1867803"/>
              <a:gd name="T32" fmla="*/ 277 w 2275166"/>
              <a:gd name="T33" fmla="*/ 53 h 1867803"/>
              <a:gd name="T34" fmla="*/ 272 w 2275166"/>
              <a:gd name="T35" fmla="*/ 63 h 1867803"/>
              <a:gd name="T36" fmla="*/ 250 w 2275166"/>
              <a:gd name="T37" fmla="*/ 77 h 1867803"/>
              <a:gd name="T38" fmla="*/ 244 w 2275166"/>
              <a:gd name="T39" fmla="*/ 53 h 1867803"/>
              <a:gd name="T40" fmla="*/ 230 w 2275166"/>
              <a:gd name="T41" fmla="*/ 52 h 1867803"/>
              <a:gd name="T42" fmla="*/ 223 w 2275166"/>
              <a:gd name="T43" fmla="*/ 46 h 1867803"/>
              <a:gd name="T44" fmla="*/ 218 w 2275166"/>
              <a:gd name="T45" fmla="*/ 43 h 1867803"/>
              <a:gd name="T46" fmla="*/ 222 w 2275166"/>
              <a:gd name="T47" fmla="*/ 31 h 1867803"/>
              <a:gd name="T48" fmla="*/ 200 w 2275166"/>
              <a:gd name="T49" fmla="*/ 0 h 1867803"/>
              <a:gd name="T50" fmla="*/ 188 w 2275166"/>
              <a:gd name="T51" fmla="*/ 32 h 1867803"/>
              <a:gd name="T52" fmla="*/ 202 w 2275166"/>
              <a:gd name="T53" fmla="*/ 46 h 1867803"/>
              <a:gd name="T54" fmla="*/ 201 w 2275166"/>
              <a:gd name="T55" fmla="*/ 62 h 1867803"/>
              <a:gd name="T56" fmla="*/ 208 w 2275166"/>
              <a:gd name="T57" fmla="*/ 61 h 1867803"/>
              <a:gd name="T58" fmla="*/ 202 w 2275166"/>
              <a:gd name="T59" fmla="*/ 81 h 1867803"/>
              <a:gd name="T60" fmla="*/ 196 w 2275166"/>
              <a:gd name="T61" fmla="*/ 99 h 1867803"/>
              <a:gd name="T62" fmla="*/ 189 w 2275166"/>
              <a:gd name="T63" fmla="*/ 76 h 1867803"/>
              <a:gd name="T64" fmla="*/ 170 w 2275166"/>
              <a:gd name="T65" fmla="*/ 74 h 1867803"/>
              <a:gd name="T66" fmla="*/ 179 w 2275166"/>
              <a:gd name="T67" fmla="*/ 82 h 1867803"/>
              <a:gd name="T68" fmla="*/ 178 w 2275166"/>
              <a:gd name="T69" fmla="*/ 91 h 1867803"/>
              <a:gd name="T70" fmla="*/ 165 w 2275166"/>
              <a:gd name="T71" fmla="*/ 87 h 1867803"/>
              <a:gd name="T72" fmla="*/ 142 w 2275166"/>
              <a:gd name="T73" fmla="*/ 85 h 1867803"/>
              <a:gd name="T74" fmla="*/ 126 w 2275166"/>
              <a:gd name="T75" fmla="*/ 76 h 1867803"/>
              <a:gd name="T76" fmla="*/ 95 w 2275166"/>
              <a:gd name="T77" fmla="*/ 74 h 1867803"/>
              <a:gd name="T78" fmla="*/ 91 w 2275166"/>
              <a:gd name="T79" fmla="*/ 96 h 1867803"/>
              <a:gd name="T80" fmla="*/ 80 w 2275166"/>
              <a:gd name="T81" fmla="*/ 68 h 1867803"/>
              <a:gd name="T82" fmla="*/ 38 w 2275166"/>
              <a:gd name="T83" fmla="*/ 58 h 1867803"/>
              <a:gd name="T84" fmla="*/ 49 w 2275166"/>
              <a:gd name="T85" fmla="*/ 54 h 1867803"/>
              <a:gd name="T86" fmla="*/ 41 w 2275166"/>
              <a:gd name="T87" fmla="*/ 35 h 1867803"/>
              <a:gd name="T88" fmla="*/ 13 w 2275166"/>
              <a:gd name="T89" fmla="*/ 15 h 18678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275166" h="1867803">
                <a:moveTo>
                  <a:pt x="91006" y="117009"/>
                </a:moveTo>
                <a:lnTo>
                  <a:pt x="0" y="299022"/>
                </a:lnTo>
                <a:lnTo>
                  <a:pt x="338024" y="858063"/>
                </a:lnTo>
                <a:lnTo>
                  <a:pt x="455033" y="875397"/>
                </a:lnTo>
                <a:lnTo>
                  <a:pt x="537372" y="1014074"/>
                </a:lnTo>
                <a:lnTo>
                  <a:pt x="962070" y="1178753"/>
                </a:lnTo>
                <a:lnTo>
                  <a:pt x="905732" y="1828800"/>
                </a:lnTo>
                <a:lnTo>
                  <a:pt x="1447439" y="1867803"/>
                </a:lnTo>
                <a:lnTo>
                  <a:pt x="1651120" y="1456106"/>
                </a:lnTo>
                <a:lnTo>
                  <a:pt x="1638119" y="1421437"/>
                </a:lnTo>
                <a:lnTo>
                  <a:pt x="1716125" y="1404103"/>
                </a:lnTo>
                <a:lnTo>
                  <a:pt x="1750794" y="1334764"/>
                </a:lnTo>
                <a:lnTo>
                  <a:pt x="1525444" y="1248091"/>
                </a:lnTo>
                <a:lnTo>
                  <a:pt x="1542779" y="1217756"/>
                </a:lnTo>
                <a:lnTo>
                  <a:pt x="1750794" y="1274093"/>
                </a:lnTo>
                <a:lnTo>
                  <a:pt x="1794131" y="1204755"/>
                </a:lnTo>
                <a:lnTo>
                  <a:pt x="1885137" y="1196088"/>
                </a:lnTo>
                <a:lnTo>
                  <a:pt x="1950142" y="1018408"/>
                </a:lnTo>
                <a:lnTo>
                  <a:pt x="1846134" y="1005407"/>
                </a:lnTo>
                <a:lnTo>
                  <a:pt x="1724792" y="910067"/>
                </a:lnTo>
                <a:lnTo>
                  <a:pt x="1876470" y="970738"/>
                </a:lnTo>
                <a:lnTo>
                  <a:pt x="1954476" y="979405"/>
                </a:lnTo>
                <a:lnTo>
                  <a:pt x="2015147" y="845062"/>
                </a:lnTo>
                <a:lnTo>
                  <a:pt x="1980477" y="806059"/>
                </a:lnTo>
                <a:lnTo>
                  <a:pt x="2054150" y="810393"/>
                </a:lnTo>
                <a:lnTo>
                  <a:pt x="2080151" y="823394"/>
                </a:lnTo>
                <a:lnTo>
                  <a:pt x="2275166" y="637047"/>
                </a:lnTo>
                <a:lnTo>
                  <a:pt x="2153823" y="463701"/>
                </a:lnTo>
                <a:lnTo>
                  <a:pt x="2197160" y="450700"/>
                </a:lnTo>
                <a:lnTo>
                  <a:pt x="2227495" y="390029"/>
                </a:lnTo>
                <a:lnTo>
                  <a:pt x="2119154" y="277354"/>
                </a:lnTo>
                <a:lnTo>
                  <a:pt x="1967477" y="286021"/>
                </a:lnTo>
                <a:lnTo>
                  <a:pt x="1976144" y="368361"/>
                </a:lnTo>
                <a:lnTo>
                  <a:pt x="2019480" y="398696"/>
                </a:lnTo>
                <a:lnTo>
                  <a:pt x="2010813" y="446366"/>
                </a:lnTo>
                <a:lnTo>
                  <a:pt x="1989145" y="468034"/>
                </a:lnTo>
                <a:lnTo>
                  <a:pt x="1911139" y="702052"/>
                </a:lnTo>
                <a:lnTo>
                  <a:pt x="1824466" y="572042"/>
                </a:lnTo>
                <a:lnTo>
                  <a:pt x="1867803" y="524372"/>
                </a:lnTo>
                <a:lnTo>
                  <a:pt x="1781130" y="394362"/>
                </a:lnTo>
                <a:lnTo>
                  <a:pt x="1720459" y="546040"/>
                </a:lnTo>
                <a:lnTo>
                  <a:pt x="1677122" y="385695"/>
                </a:lnTo>
                <a:lnTo>
                  <a:pt x="1685789" y="355360"/>
                </a:lnTo>
                <a:lnTo>
                  <a:pt x="1629452" y="338025"/>
                </a:lnTo>
                <a:lnTo>
                  <a:pt x="1594783" y="359693"/>
                </a:lnTo>
                <a:lnTo>
                  <a:pt x="1590449" y="320690"/>
                </a:lnTo>
                <a:lnTo>
                  <a:pt x="1599116" y="251352"/>
                </a:lnTo>
                <a:lnTo>
                  <a:pt x="1616451" y="229684"/>
                </a:lnTo>
                <a:lnTo>
                  <a:pt x="1499442" y="17335"/>
                </a:lnTo>
                <a:lnTo>
                  <a:pt x="1456106" y="0"/>
                </a:lnTo>
                <a:lnTo>
                  <a:pt x="1382434" y="91007"/>
                </a:lnTo>
                <a:lnTo>
                  <a:pt x="1369433" y="234017"/>
                </a:lnTo>
                <a:lnTo>
                  <a:pt x="1447439" y="338025"/>
                </a:lnTo>
                <a:lnTo>
                  <a:pt x="1469107" y="342359"/>
                </a:lnTo>
                <a:lnTo>
                  <a:pt x="1495109" y="394362"/>
                </a:lnTo>
                <a:lnTo>
                  <a:pt x="1464773" y="463701"/>
                </a:lnTo>
                <a:lnTo>
                  <a:pt x="1490775" y="485369"/>
                </a:lnTo>
                <a:lnTo>
                  <a:pt x="1516777" y="450700"/>
                </a:lnTo>
                <a:lnTo>
                  <a:pt x="1534112" y="515705"/>
                </a:lnTo>
                <a:lnTo>
                  <a:pt x="1469107" y="602378"/>
                </a:lnTo>
                <a:lnTo>
                  <a:pt x="1421437" y="606711"/>
                </a:lnTo>
                <a:lnTo>
                  <a:pt x="1425770" y="736721"/>
                </a:lnTo>
                <a:lnTo>
                  <a:pt x="1382434" y="723720"/>
                </a:lnTo>
                <a:lnTo>
                  <a:pt x="1378100" y="563375"/>
                </a:lnTo>
                <a:lnTo>
                  <a:pt x="1291427" y="520038"/>
                </a:lnTo>
                <a:lnTo>
                  <a:pt x="1243757" y="554707"/>
                </a:lnTo>
                <a:lnTo>
                  <a:pt x="1265425" y="598044"/>
                </a:lnTo>
                <a:lnTo>
                  <a:pt x="1304428" y="606711"/>
                </a:lnTo>
                <a:lnTo>
                  <a:pt x="1321763" y="645714"/>
                </a:lnTo>
                <a:lnTo>
                  <a:pt x="1300095" y="671716"/>
                </a:lnTo>
                <a:lnTo>
                  <a:pt x="1252424" y="619712"/>
                </a:lnTo>
                <a:lnTo>
                  <a:pt x="1204754" y="641380"/>
                </a:lnTo>
                <a:lnTo>
                  <a:pt x="1165751" y="615379"/>
                </a:lnTo>
                <a:lnTo>
                  <a:pt x="1035742" y="632713"/>
                </a:lnTo>
                <a:lnTo>
                  <a:pt x="957736" y="563375"/>
                </a:lnTo>
                <a:lnTo>
                  <a:pt x="918733" y="567708"/>
                </a:lnTo>
                <a:lnTo>
                  <a:pt x="845061" y="498370"/>
                </a:lnTo>
                <a:lnTo>
                  <a:pt x="689050" y="554707"/>
                </a:lnTo>
                <a:lnTo>
                  <a:pt x="702051" y="715052"/>
                </a:lnTo>
                <a:lnTo>
                  <a:pt x="658714" y="710719"/>
                </a:lnTo>
                <a:lnTo>
                  <a:pt x="658714" y="641380"/>
                </a:lnTo>
                <a:lnTo>
                  <a:pt x="580709" y="507037"/>
                </a:lnTo>
                <a:lnTo>
                  <a:pt x="446366" y="524372"/>
                </a:lnTo>
                <a:lnTo>
                  <a:pt x="277353" y="433365"/>
                </a:lnTo>
                <a:lnTo>
                  <a:pt x="303355" y="394362"/>
                </a:lnTo>
                <a:lnTo>
                  <a:pt x="359693" y="403030"/>
                </a:lnTo>
                <a:lnTo>
                  <a:pt x="359693" y="355360"/>
                </a:lnTo>
                <a:lnTo>
                  <a:pt x="299022" y="260019"/>
                </a:lnTo>
                <a:lnTo>
                  <a:pt x="234017" y="268687"/>
                </a:lnTo>
                <a:lnTo>
                  <a:pt x="91006" y="117009"/>
                </a:lnTo>
                <a:close/>
              </a:path>
            </a:pathLst>
          </a:custGeom>
          <a:solidFill>
            <a:schemeClr val="accent2"/>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04" name="Freeform 173"/>
          <p:cNvSpPr>
            <a:spLocks/>
          </p:cNvSpPr>
          <p:nvPr/>
        </p:nvSpPr>
        <p:spPr bwMode="auto">
          <a:xfrm>
            <a:off x="8332788" y="5659438"/>
            <a:ext cx="34925" cy="34925"/>
          </a:xfrm>
          <a:custGeom>
            <a:avLst/>
            <a:gdLst>
              <a:gd name="T0" fmla="*/ 0 w 94343"/>
              <a:gd name="T1" fmla="*/ 0 h 94343"/>
              <a:gd name="T2" fmla="*/ 0 w 94343"/>
              <a:gd name="T3" fmla="*/ 0 h 94343"/>
              <a:gd name="T4" fmla="*/ 0 w 94343"/>
              <a:gd name="T5" fmla="*/ 0 h 94343"/>
              <a:gd name="T6" fmla="*/ 0 w 94343"/>
              <a:gd name="T7" fmla="*/ 0 h 943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4343" h="94343">
                <a:moveTo>
                  <a:pt x="83457" y="0"/>
                </a:moveTo>
                <a:lnTo>
                  <a:pt x="0" y="83458"/>
                </a:lnTo>
                <a:lnTo>
                  <a:pt x="94343" y="94343"/>
                </a:lnTo>
                <a:lnTo>
                  <a:pt x="83457" y="0"/>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05" name="Freeform 174"/>
          <p:cNvSpPr>
            <a:spLocks/>
          </p:cNvSpPr>
          <p:nvPr/>
        </p:nvSpPr>
        <p:spPr bwMode="auto">
          <a:xfrm>
            <a:off x="8610600" y="5853113"/>
            <a:ext cx="26988" cy="26987"/>
          </a:xfrm>
          <a:custGeom>
            <a:avLst/>
            <a:gdLst>
              <a:gd name="T0" fmla="*/ 0 w 94343"/>
              <a:gd name="T1" fmla="*/ 0 h 94343"/>
              <a:gd name="T2" fmla="*/ 0 w 94343"/>
              <a:gd name="T3" fmla="*/ 0 h 94343"/>
              <a:gd name="T4" fmla="*/ 0 w 94343"/>
              <a:gd name="T5" fmla="*/ 0 h 94343"/>
              <a:gd name="T6" fmla="*/ 0 w 94343"/>
              <a:gd name="T7" fmla="*/ 0 h 943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4343" h="94343">
                <a:moveTo>
                  <a:pt x="83457" y="0"/>
                </a:moveTo>
                <a:lnTo>
                  <a:pt x="0" y="83458"/>
                </a:lnTo>
                <a:lnTo>
                  <a:pt x="94343" y="94343"/>
                </a:lnTo>
                <a:lnTo>
                  <a:pt x="83457" y="0"/>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06" name="Freeform 175"/>
          <p:cNvSpPr>
            <a:spLocks/>
          </p:cNvSpPr>
          <p:nvPr/>
        </p:nvSpPr>
        <p:spPr bwMode="auto">
          <a:xfrm>
            <a:off x="8175625" y="6038850"/>
            <a:ext cx="26988" cy="26988"/>
          </a:xfrm>
          <a:custGeom>
            <a:avLst/>
            <a:gdLst>
              <a:gd name="T0" fmla="*/ 0 w 94343"/>
              <a:gd name="T1" fmla="*/ 0 h 94343"/>
              <a:gd name="T2" fmla="*/ 0 w 94343"/>
              <a:gd name="T3" fmla="*/ 0 h 94343"/>
              <a:gd name="T4" fmla="*/ 0 w 94343"/>
              <a:gd name="T5" fmla="*/ 0 h 94343"/>
              <a:gd name="T6" fmla="*/ 0 w 94343"/>
              <a:gd name="T7" fmla="*/ 0 h 943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4343" h="94343">
                <a:moveTo>
                  <a:pt x="83457" y="0"/>
                </a:moveTo>
                <a:lnTo>
                  <a:pt x="0" y="83458"/>
                </a:lnTo>
                <a:lnTo>
                  <a:pt x="94343" y="94343"/>
                </a:lnTo>
                <a:lnTo>
                  <a:pt x="83457" y="0"/>
                </a:lnTo>
                <a:close/>
              </a:path>
            </a:pathLst>
          </a:custGeom>
          <a:solidFill>
            <a:srgbClr val="ADBBA0"/>
          </a:solidFill>
          <a:ln w="19050" cap="flat" cmpd="sng" algn="ctr">
            <a:solidFill>
              <a:schemeClr val="bg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989863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CONSIDERATIONS</a:t>
            </a:r>
            <a:endParaRPr lang="en-US" dirty="0"/>
          </a:p>
        </p:txBody>
      </p:sp>
      <p:sp>
        <p:nvSpPr>
          <p:cNvPr id="3" name="Content Placeholder 2"/>
          <p:cNvSpPr>
            <a:spLocks noGrp="1"/>
          </p:cNvSpPr>
          <p:nvPr>
            <p:ph sz="half" idx="1"/>
          </p:nvPr>
        </p:nvSpPr>
        <p:spPr/>
        <p:txBody>
          <a:bodyPr/>
          <a:lstStyle/>
          <a:p>
            <a:pPr marL="0" indent="0">
              <a:buNone/>
            </a:pPr>
            <a:r>
              <a:rPr lang="en-US" dirty="0" smtClean="0"/>
              <a:t>Current Market</a:t>
            </a:r>
          </a:p>
          <a:p>
            <a:r>
              <a:rPr lang="en-US" sz="2400" dirty="0" smtClean="0"/>
              <a:t>Market is hardening across the board</a:t>
            </a:r>
          </a:p>
          <a:p>
            <a:r>
              <a:rPr lang="en-US" sz="2400" dirty="0" smtClean="0"/>
              <a:t>Most of our competitors had tough years last year</a:t>
            </a:r>
          </a:p>
          <a:p>
            <a:r>
              <a:rPr lang="en-US" sz="2400" dirty="0" smtClean="0"/>
              <a:t>Industry is starting to recognize that increased losses are becoming a trend</a:t>
            </a:r>
          </a:p>
          <a:p>
            <a:r>
              <a:rPr lang="en-US" sz="2400" dirty="0" smtClean="0"/>
              <a:t>We are seeing large rate increases throughout the market</a:t>
            </a:r>
            <a:endParaRPr lang="en-US" sz="2400" dirty="0"/>
          </a:p>
        </p:txBody>
      </p:sp>
      <p:sp>
        <p:nvSpPr>
          <p:cNvPr id="4" name="Content Placeholder 3"/>
          <p:cNvSpPr>
            <a:spLocks noGrp="1"/>
          </p:cNvSpPr>
          <p:nvPr>
            <p:ph sz="half" idx="2"/>
          </p:nvPr>
        </p:nvSpPr>
        <p:spPr/>
        <p:txBody>
          <a:bodyPr/>
          <a:lstStyle/>
          <a:p>
            <a:pPr marL="0" indent="0">
              <a:buNone/>
            </a:pPr>
            <a:r>
              <a:rPr lang="en-US" dirty="0" smtClean="0"/>
              <a:t>CNS</a:t>
            </a:r>
          </a:p>
          <a:p>
            <a:r>
              <a:rPr lang="en-US" dirty="0" smtClean="0"/>
              <a:t>Retail rates have sharply increased over the past year – now we are asking the programs to catch up</a:t>
            </a:r>
          </a:p>
          <a:p>
            <a:r>
              <a:rPr lang="en-US" dirty="0" smtClean="0"/>
              <a:t>All programs are being asked to take similar rate increases</a:t>
            </a:r>
            <a:endParaRPr lang="en-US" dirty="0"/>
          </a:p>
        </p:txBody>
      </p:sp>
      <p:sp>
        <p:nvSpPr>
          <p:cNvPr id="5" name="Footer Placeholder 4"/>
          <p:cNvSpPr>
            <a:spLocks noGrp="1"/>
          </p:cNvSpPr>
          <p:nvPr>
            <p:ph type="ftr" sz="quarter" idx="10"/>
          </p:nvPr>
        </p:nvSpPr>
        <p:spPr/>
        <p:txBody>
          <a:bodyPr/>
          <a:lstStyle/>
          <a:p>
            <a:pPr>
              <a:defRPr/>
            </a:pPr>
            <a:fld id="{5999B999-00AC-4D85-B323-5E65362005AD}" type="slidenum">
              <a:rPr lang="en-GB" smtClean="0"/>
              <a:pPr>
                <a:defRPr/>
              </a:pPr>
              <a:t>10</a:t>
            </a:fld>
            <a:r>
              <a:rPr lang="en-GB" smtClean="0"/>
              <a:t> </a:t>
            </a:r>
            <a:endParaRPr lang="en-GB" dirty="0"/>
          </a:p>
        </p:txBody>
      </p:sp>
    </p:spTree>
    <p:extLst>
      <p:ext uri="{BB962C8B-B14F-4D97-AF65-F5344CB8AC3E}">
        <p14:creationId xmlns:p14="http://schemas.microsoft.com/office/powerpoint/2010/main" val="592636768"/>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AC Rate Plan</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fld id="{46E4FC60-DE15-471D-8D9C-AC6FE0FEB7A2}" type="slidenum">
              <a:rPr lang="en-GB" smtClean="0"/>
              <a:pPr>
                <a:defRPr/>
              </a:pPr>
              <a:t>11</a:t>
            </a:fld>
            <a:r>
              <a:rPr lang="en-GB" smtClean="0"/>
              <a:t> </a:t>
            </a:r>
            <a:endParaRPr lang="en-GB" dirty="0"/>
          </a:p>
        </p:txBody>
      </p:sp>
    </p:spTree>
    <p:extLst>
      <p:ext uri="{BB962C8B-B14F-4D97-AF65-F5344CB8AC3E}">
        <p14:creationId xmlns:p14="http://schemas.microsoft.com/office/powerpoint/2010/main" val="2049491383"/>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DATES FOR RATE CHANGES</a:t>
            </a:r>
            <a:endParaRPr lang="en-US" dirty="0"/>
          </a:p>
        </p:txBody>
      </p:sp>
      <p:sp>
        <p:nvSpPr>
          <p:cNvPr id="3" name="Content Placeholder 2"/>
          <p:cNvSpPr>
            <a:spLocks noGrp="1"/>
          </p:cNvSpPr>
          <p:nvPr>
            <p:ph idx="1"/>
          </p:nvPr>
        </p:nvSpPr>
        <p:spPr/>
        <p:txBody>
          <a:bodyPr/>
          <a:lstStyle/>
          <a:p>
            <a:pPr marL="0" indent="0">
              <a:buNone/>
            </a:pPr>
            <a:r>
              <a:rPr lang="en-US" dirty="0" smtClean="0"/>
              <a:t>All rate changes discussed over the next few slides will be effective the following dates:</a:t>
            </a:r>
          </a:p>
          <a:p>
            <a:pPr marL="0" indent="0">
              <a:buNone/>
            </a:pPr>
            <a:r>
              <a:rPr lang="en-US" dirty="0" smtClean="0"/>
              <a:t>March 1</a:t>
            </a:r>
            <a:r>
              <a:rPr lang="en-US" baseline="30000" dirty="0" smtClean="0"/>
              <a:t>st</a:t>
            </a:r>
            <a:r>
              <a:rPr lang="en-US" dirty="0" smtClean="0"/>
              <a:t> New Business</a:t>
            </a:r>
          </a:p>
          <a:p>
            <a:pPr marL="0" indent="0">
              <a:buNone/>
            </a:pPr>
            <a:r>
              <a:rPr lang="en-US" dirty="0" smtClean="0"/>
              <a:t>May 1</a:t>
            </a:r>
            <a:r>
              <a:rPr lang="en-US" baseline="30000" dirty="0" smtClean="0"/>
              <a:t>st</a:t>
            </a:r>
            <a:r>
              <a:rPr lang="en-US" dirty="0" smtClean="0"/>
              <a:t> Renewals</a:t>
            </a:r>
            <a:endParaRPr lang="en-US" dirty="0"/>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12</a:t>
            </a:fld>
            <a:r>
              <a:rPr lang="en-GB" smtClean="0"/>
              <a:t> </a:t>
            </a:r>
            <a:endParaRPr lang="en-GB" dirty="0"/>
          </a:p>
        </p:txBody>
      </p:sp>
    </p:spTree>
    <p:extLst>
      <p:ext uri="{BB962C8B-B14F-4D97-AF65-F5344CB8AC3E}">
        <p14:creationId xmlns:p14="http://schemas.microsoft.com/office/powerpoint/2010/main" val="306343542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AND INFLATION</a:t>
            </a:r>
            <a:endParaRPr lang="en-US" dirty="0"/>
          </a:p>
        </p:txBody>
      </p:sp>
      <p:sp>
        <p:nvSpPr>
          <p:cNvPr id="3" name="Content Placeholder 2"/>
          <p:cNvSpPr>
            <a:spLocks noGrp="1"/>
          </p:cNvSpPr>
          <p:nvPr>
            <p:ph idx="1"/>
          </p:nvPr>
        </p:nvSpPr>
        <p:spPr/>
        <p:txBody>
          <a:bodyPr/>
          <a:lstStyle/>
          <a:p>
            <a:pPr marL="0" indent="0">
              <a:buNone/>
            </a:pPr>
            <a:r>
              <a:rPr lang="en-US" dirty="0" smtClean="0"/>
              <a:t>Base Rate Increase</a:t>
            </a:r>
          </a:p>
          <a:p>
            <a:r>
              <a:rPr lang="en-US" dirty="0" smtClean="0"/>
              <a:t>5% rate increase for all policies</a:t>
            </a:r>
          </a:p>
          <a:p>
            <a:pPr lvl="2"/>
            <a:r>
              <a:rPr lang="en-US" dirty="0" smtClean="0"/>
              <a:t>This is in line with what we are asking of other programs and lower than what we have taken on retail</a:t>
            </a:r>
          </a:p>
          <a:p>
            <a:r>
              <a:rPr lang="en-US" dirty="0" smtClean="0"/>
              <a:t>3% Inflation</a:t>
            </a:r>
          </a:p>
          <a:p>
            <a:pPr lvl="2"/>
            <a:r>
              <a:rPr lang="en-US" dirty="0" smtClean="0"/>
              <a:t>This is in line with the government index</a:t>
            </a:r>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13</a:t>
            </a:fld>
            <a:r>
              <a:rPr lang="en-GB" smtClean="0"/>
              <a:t> </a:t>
            </a:r>
            <a:endParaRPr lang="en-GB" dirty="0"/>
          </a:p>
        </p:txBody>
      </p:sp>
    </p:spTree>
    <p:extLst>
      <p:ext uri="{BB962C8B-B14F-4D97-AF65-F5344CB8AC3E}">
        <p14:creationId xmlns:p14="http://schemas.microsoft.com/office/powerpoint/2010/main" val="175270171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LOADINGS</a:t>
            </a:r>
            <a:endParaRPr lang="en-US" dirty="0"/>
          </a:p>
        </p:txBody>
      </p:sp>
      <p:sp>
        <p:nvSpPr>
          <p:cNvPr id="3" name="Content Placeholder 2"/>
          <p:cNvSpPr>
            <a:spLocks noGrp="1"/>
          </p:cNvSpPr>
          <p:nvPr>
            <p:ph idx="1"/>
          </p:nvPr>
        </p:nvSpPr>
        <p:spPr/>
        <p:txBody>
          <a:bodyPr/>
          <a:lstStyle/>
          <a:p>
            <a:pPr marL="0" indent="0">
              <a:buNone/>
            </a:pPr>
            <a:r>
              <a:rPr lang="en-US" dirty="0" smtClean="0"/>
              <a:t>Condo Unit Assessment: $75</a:t>
            </a:r>
          </a:p>
          <a:p>
            <a:pPr marL="0" indent="0">
              <a:buNone/>
            </a:pPr>
            <a:r>
              <a:rPr lang="en-US" dirty="0" smtClean="0"/>
              <a:t>Windstorm (Home/Rental): Increased $10</a:t>
            </a:r>
          </a:p>
          <a:p>
            <a:pPr marL="0" indent="0">
              <a:buNone/>
            </a:pPr>
            <a:r>
              <a:rPr lang="en-US" dirty="0" smtClean="0"/>
              <a:t>Interior Water – No Basement: $60</a:t>
            </a:r>
          </a:p>
          <a:p>
            <a:pPr marL="0" indent="0">
              <a:buNone/>
            </a:pPr>
            <a:r>
              <a:rPr lang="en-US" dirty="0" smtClean="0"/>
              <a:t>Interior Water – Basement: $120</a:t>
            </a:r>
          </a:p>
          <a:p>
            <a:pPr marL="0" indent="0">
              <a:buNone/>
            </a:pPr>
            <a:r>
              <a:rPr lang="en-US" dirty="0" smtClean="0"/>
              <a:t>Severity of Loss (Home/Rental): $20</a:t>
            </a:r>
          </a:p>
          <a:p>
            <a:pPr marL="0" indent="0">
              <a:buNone/>
            </a:pPr>
            <a:r>
              <a:rPr lang="en-US" dirty="0" smtClean="0"/>
              <a:t>Pre-1990 (Home/Rental): $30</a:t>
            </a:r>
            <a:endParaRPr lang="en-US" dirty="0"/>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14</a:t>
            </a:fld>
            <a:r>
              <a:rPr lang="en-GB" smtClean="0"/>
              <a:t> </a:t>
            </a:r>
            <a:endParaRPr lang="en-GB" dirty="0"/>
          </a:p>
        </p:txBody>
      </p:sp>
    </p:spTree>
    <p:extLst>
      <p:ext uri="{BB962C8B-B14F-4D97-AF65-F5344CB8AC3E}">
        <p14:creationId xmlns:p14="http://schemas.microsoft.com/office/powerpoint/2010/main" val="4084557703"/>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CHANGES</a:t>
            </a:r>
            <a:endParaRPr lang="en-US" dirty="0"/>
          </a:p>
        </p:txBody>
      </p:sp>
      <p:sp>
        <p:nvSpPr>
          <p:cNvPr id="3" name="Content Placeholder 2"/>
          <p:cNvSpPr>
            <a:spLocks noGrp="1"/>
          </p:cNvSpPr>
          <p:nvPr>
            <p:ph idx="1"/>
          </p:nvPr>
        </p:nvSpPr>
        <p:spPr/>
        <p:txBody>
          <a:bodyPr/>
          <a:lstStyle/>
          <a:p>
            <a:pPr marL="0" indent="0">
              <a:buNone/>
            </a:pPr>
            <a:r>
              <a:rPr lang="en-US" dirty="0" smtClean="0"/>
              <a:t>$1,000 Deductible Discount: Decreased to 7%</a:t>
            </a:r>
          </a:p>
          <a:p>
            <a:pPr marL="0" indent="0">
              <a:buNone/>
            </a:pPr>
            <a:r>
              <a:rPr lang="en-US" dirty="0" smtClean="0"/>
              <a:t>$500 Deductible now surcharges 2%</a:t>
            </a:r>
          </a:p>
          <a:p>
            <a:pPr marL="0" indent="0">
              <a:buNone/>
            </a:pPr>
            <a:r>
              <a:rPr lang="en-US" dirty="0" smtClean="0"/>
              <a:t>Removed </a:t>
            </a:r>
            <a:r>
              <a:rPr lang="en-US" dirty="0" err="1" smtClean="0"/>
              <a:t>Highrise</a:t>
            </a:r>
            <a:r>
              <a:rPr lang="en-US" dirty="0" smtClean="0"/>
              <a:t> Discount Factor</a:t>
            </a:r>
          </a:p>
          <a:p>
            <a:pPr marL="0" indent="0">
              <a:buNone/>
            </a:pPr>
            <a:r>
              <a:rPr lang="en-US" dirty="0" smtClean="0"/>
              <a:t>Moving to CNS EQ and </a:t>
            </a:r>
            <a:r>
              <a:rPr lang="en-US" dirty="0" smtClean="0"/>
              <a:t>Water</a:t>
            </a:r>
          </a:p>
          <a:p>
            <a:pPr marL="0" indent="0">
              <a:buNone/>
            </a:pPr>
            <a:r>
              <a:rPr lang="en-US" dirty="0" smtClean="0"/>
              <a:t>Multi-Peril/Preferred Risk Discount</a:t>
            </a:r>
          </a:p>
          <a:p>
            <a:pPr marL="0" indent="0">
              <a:buNone/>
            </a:pPr>
            <a:r>
              <a:rPr lang="en-US" dirty="0"/>
              <a:t>	</a:t>
            </a:r>
            <a:r>
              <a:rPr lang="en-US" dirty="0" smtClean="0"/>
              <a:t>	-Insured eligible for 15% when      		purchasing EQ</a:t>
            </a:r>
            <a:endParaRPr lang="en-US" dirty="0"/>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15</a:t>
            </a:fld>
            <a:r>
              <a:rPr lang="en-GB" smtClean="0"/>
              <a:t> </a:t>
            </a:r>
            <a:endParaRPr lang="en-GB" dirty="0"/>
          </a:p>
        </p:txBody>
      </p:sp>
    </p:spTree>
    <p:extLst>
      <p:ext uri="{BB962C8B-B14F-4D97-AF65-F5344CB8AC3E}">
        <p14:creationId xmlns:p14="http://schemas.microsoft.com/office/powerpoint/2010/main" val="38558396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CAPPING</a:t>
            </a:r>
            <a:endParaRPr lang="en-US" dirty="0"/>
          </a:p>
        </p:txBody>
      </p:sp>
      <p:sp>
        <p:nvSpPr>
          <p:cNvPr id="3" name="Content Placeholder 2"/>
          <p:cNvSpPr>
            <a:spLocks noGrp="1"/>
          </p:cNvSpPr>
          <p:nvPr>
            <p:ph idx="1"/>
          </p:nvPr>
        </p:nvSpPr>
        <p:spPr>
          <a:xfrm>
            <a:off x="184150" y="1128713"/>
            <a:ext cx="8783638" cy="1309687"/>
          </a:xfrm>
        </p:spPr>
        <p:txBody>
          <a:bodyPr/>
          <a:lstStyle/>
          <a:p>
            <a:pPr marL="0" indent="0">
              <a:buNone/>
            </a:pPr>
            <a:r>
              <a:rPr lang="en-US" sz="2000" dirty="0" smtClean="0"/>
              <a:t>To ensure that these changes do not have a negative impact on retention, we will be capping renewal increases. Our experience on retail is that the capping amounts proposed have not negatively impacted retention, and we believe that it will be the same for the program</a:t>
            </a:r>
          </a:p>
          <a:p>
            <a:pPr marL="0" indent="0">
              <a:buNone/>
            </a:pPr>
            <a:endParaRPr lang="en-US" sz="2000" dirty="0"/>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16</a:t>
            </a:fld>
            <a:r>
              <a:rPr lang="en-GB" smtClean="0"/>
              <a:t> </a:t>
            </a:r>
            <a:endParaRPr lang="en-GB" dirty="0"/>
          </a:p>
        </p:txBody>
      </p:sp>
      <p:sp>
        <p:nvSpPr>
          <p:cNvPr id="5" name="TextBox 4"/>
          <p:cNvSpPr txBox="1"/>
          <p:nvPr/>
        </p:nvSpPr>
        <p:spPr>
          <a:xfrm>
            <a:off x="184150" y="2667000"/>
            <a:ext cx="4235450" cy="1200329"/>
          </a:xfrm>
          <a:prstGeom prst="rect">
            <a:avLst/>
          </a:prstGeom>
          <a:noFill/>
        </p:spPr>
        <p:txBody>
          <a:bodyPr wrap="square" rtlCol="0">
            <a:spAutoFit/>
          </a:bodyPr>
          <a:lstStyle/>
          <a:p>
            <a:pPr algn="ctr"/>
            <a:r>
              <a:rPr lang="en-US" sz="1600" dirty="0" smtClean="0"/>
              <a:t>Homes/Rentals/Tenants (Base)</a:t>
            </a:r>
          </a:p>
          <a:p>
            <a:r>
              <a:rPr lang="en-US" sz="1400" dirty="0" smtClean="0"/>
              <a:t>Claims Free; insured last 3+ years: 9%</a:t>
            </a:r>
          </a:p>
          <a:p>
            <a:r>
              <a:rPr lang="en-US" sz="1400" dirty="0" smtClean="0"/>
              <a:t>Claims Free; Insured last 0-2 years: 11%</a:t>
            </a:r>
          </a:p>
          <a:p>
            <a:r>
              <a:rPr lang="en-US" sz="1400" dirty="0" smtClean="0"/>
              <a:t>Claim in last 3 years: 18%</a:t>
            </a:r>
          </a:p>
          <a:p>
            <a:r>
              <a:rPr lang="en-US" sz="1400" dirty="0" smtClean="0"/>
              <a:t>Claim in last year: 22% + loss of CFD</a:t>
            </a:r>
          </a:p>
        </p:txBody>
      </p:sp>
      <p:sp>
        <p:nvSpPr>
          <p:cNvPr id="6" name="TextBox 5"/>
          <p:cNvSpPr txBox="1"/>
          <p:nvPr/>
        </p:nvSpPr>
        <p:spPr>
          <a:xfrm>
            <a:off x="4038600" y="2667000"/>
            <a:ext cx="4929188" cy="1508105"/>
          </a:xfrm>
          <a:prstGeom prst="rect">
            <a:avLst/>
          </a:prstGeom>
          <a:noFill/>
        </p:spPr>
        <p:txBody>
          <a:bodyPr wrap="square" rtlCol="0">
            <a:spAutoFit/>
          </a:bodyPr>
          <a:lstStyle/>
          <a:p>
            <a:pPr algn="ctr"/>
            <a:r>
              <a:rPr lang="en-US" dirty="0" smtClean="0"/>
              <a:t>Condos</a:t>
            </a:r>
          </a:p>
          <a:p>
            <a:r>
              <a:rPr lang="en-US" sz="1400" dirty="0" smtClean="0"/>
              <a:t>Claims </a:t>
            </a:r>
            <a:r>
              <a:rPr lang="en-US" sz="1400" dirty="0"/>
              <a:t>Free; insured last 3+ years: </a:t>
            </a:r>
            <a:r>
              <a:rPr lang="en-US" sz="1400" dirty="0" smtClean="0"/>
              <a:t>Highest of 9% or $75</a:t>
            </a:r>
            <a:endParaRPr lang="en-US" sz="1400" dirty="0"/>
          </a:p>
          <a:p>
            <a:r>
              <a:rPr lang="en-US" sz="1400" dirty="0"/>
              <a:t>Claims Free; Insured last 0-2 years: </a:t>
            </a:r>
            <a:r>
              <a:rPr lang="en-US" sz="1400" dirty="0" smtClean="0"/>
              <a:t>Highest of 11% or $100</a:t>
            </a:r>
            <a:endParaRPr lang="en-US" sz="1400" dirty="0"/>
          </a:p>
          <a:p>
            <a:r>
              <a:rPr lang="en-US" sz="1400" dirty="0"/>
              <a:t>Claim in last 3 years: </a:t>
            </a:r>
            <a:r>
              <a:rPr lang="en-US" sz="1400" dirty="0" smtClean="0"/>
              <a:t>Highest of 18% or $120</a:t>
            </a:r>
            <a:endParaRPr lang="en-US" sz="1400" dirty="0"/>
          </a:p>
          <a:p>
            <a:r>
              <a:rPr lang="en-US" sz="1400" dirty="0"/>
              <a:t>Claim in last year: </a:t>
            </a:r>
            <a:r>
              <a:rPr lang="en-US" sz="1400" dirty="0" smtClean="0"/>
              <a:t>Highest of 22% or $150</a:t>
            </a:r>
            <a:endParaRPr lang="en-US" dirty="0" smtClean="0"/>
          </a:p>
          <a:p>
            <a:endParaRPr lang="en-US" dirty="0"/>
          </a:p>
        </p:txBody>
      </p:sp>
      <p:sp>
        <p:nvSpPr>
          <p:cNvPr id="7" name="TextBox 6"/>
          <p:cNvSpPr txBox="1"/>
          <p:nvPr/>
        </p:nvSpPr>
        <p:spPr>
          <a:xfrm>
            <a:off x="2476500" y="4393314"/>
            <a:ext cx="3886200" cy="800219"/>
          </a:xfrm>
          <a:prstGeom prst="rect">
            <a:avLst/>
          </a:prstGeom>
          <a:noFill/>
        </p:spPr>
        <p:txBody>
          <a:bodyPr wrap="square" rtlCol="0">
            <a:spAutoFit/>
          </a:bodyPr>
          <a:lstStyle/>
          <a:p>
            <a:pPr algn="ctr"/>
            <a:r>
              <a:rPr lang="en-US" dirty="0" smtClean="0"/>
              <a:t>EQ (All Forms)</a:t>
            </a:r>
          </a:p>
          <a:p>
            <a:r>
              <a:rPr lang="en-US" sz="1400" dirty="0" smtClean="0"/>
              <a:t>High Risk Zones (s-v and 7-9): 45%</a:t>
            </a:r>
          </a:p>
          <a:p>
            <a:r>
              <a:rPr lang="en-US" sz="1400" dirty="0" smtClean="0"/>
              <a:t>All Other Zones: 10%</a:t>
            </a:r>
            <a:endParaRPr lang="en-US" sz="1400" dirty="0"/>
          </a:p>
        </p:txBody>
      </p:sp>
    </p:spTree>
    <p:extLst>
      <p:ext uri="{BB962C8B-B14F-4D97-AF65-F5344CB8AC3E}">
        <p14:creationId xmlns:p14="http://schemas.microsoft.com/office/powerpoint/2010/main" val="885727"/>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RESULTS</a:t>
            </a:r>
            <a:r>
              <a:rPr lang="en-US" dirty="0" smtClean="0"/>
              <a:t>	</a:t>
            </a:r>
            <a:endParaRPr lang="en-US" dirty="0"/>
          </a:p>
        </p:txBody>
      </p:sp>
      <p:sp>
        <p:nvSpPr>
          <p:cNvPr id="3" name="Content Placeholder 2"/>
          <p:cNvSpPr>
            <a:spLocks noGrp="1"/>
          </p:cNvSpPr>
          <p:nvPr>
            <p:ph sz="half" idx="1"/>
          </p:nvPr>
        </p:nvSpPr>
        <p:spPr/>
        <p:txBody>
          <a:bodyPr/>
          <a:lstStyle/>
          <a:p>
            <a:pPr marL="0" indent="0">
              <a:buNone/>
            </a:pPr>
            <a:r>
              <a:rPr lang="en-US" dirty="0" smtClean="0"/>
              <a:t>Short Term</a:t>
            </a:r>
          </a:p>
          <a:p>
            <a:r>
              <a:rPr lang="en-US" dirty="0" smtClean="0"/>
              <a:t>Build additional premium reserves in order to address increased severity</a:t>
            </a:r>
          </a:p>
          <a:p>
            <a:endParaRPr lang="en-US" dirty="0"/>
          </a:p>
        </p:txBody>
      </p:sp>
      <p:sp>
        <p:nvSpPr>
          <p:cNvPr id="4" name="Content Placeholder 3"/>
          <p:cNvSpPr>
            <a:spLocks noGrp="1"/>
          </p:cNvSpPr>
          <p:nvPr>
            <p:ph sz="half" idx="2"/>
          </p:nvPr>
        </p:nvSpPr>
        <p:spPr/>
        <p:txBody>
          <a:bodyPr/>
          <a:lstStyle/>
          <a:p>
            <a:pPr marL="0" indent="0">
              <a:buNone/>
            </a:pPr>
            <a:r>
              <a:rPr lang="en-US" dirty="0" smtClean="0"/>
              <a:t>Long Term</a:t>
            </a:r>
          </a:p>
          <a:p>
            <a:r>
              <a:rPr lang="en-US" dirty="0" smtClean="0"/>
              <a:t>Allow us time to determine a more surgical way to handle rates for the program going forward</a:t>
            </a:r>
            <a:endParaRPr lang="en-US" dirty="0"/>
          </a:p>
        </p:txBody>
      </p:sp>
      <p:sp>
        <p:nvSpPr>
          <p:cNvPr id="5" name="Footer Placeholder 4"/>
          <p:cNvSpPr>
            <a:spLocks noGrp="1"/>
          </p:cNvSpPr>
          <p:nvPr>
            <p:ph type="ftr" sz="quarter" idx="10"/>
          </p:nvPr>
        </p:nvSpPr>
        <p:spPr/>
        <p:txBody>
          <a:bodyPr/>
          <a:lstStyle/>
          <a:p>
            <a:pPr>
              <a:defRPr/>
            </a:pPr>
            <a:fld id="{5999B999-00AC-4D85-B323-5E65362005AD}" type="slidenum">
              <a:rPr lang="en-GB" smtClean="0"/>
              <a:pPr>
                <a:defRPr/>
              </a:pPr>
              <a:t>17</a:t>
            </a:fld>
            <a:r>
              <a:rPr lang="en-GB" smtClean="0"/>
              <a:t> </a:t>
            </a:r>
            <a:endParaRPr lang="en-GB" dirty="0"/>
          </a:p>
        </p:txBody>
      </p:sp>
    </p:spTree>
    <p:extLst>
      <p:ext uri="{BB962C8B-B14F-4D97-AF65-F5344CB8AC3E}">
        <p14:creationId xmlns:p14="http://schemas.microsoft.com/office/powerpoint/2010/main" val="2364424908"/>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a:t>
            </a:r>
            <a:endParaRPr lang="en-US" dirty="0"/>
          </a:p>
        </p:txBody>
      </p:sp>
      <p:sp>
        <p:nvSpPr>
          <p:cNvPr id="3" name="Content Placeholder 2"/>
          <p:cNvSpPr>
            <a:spLocks noGrp="1"/>
          </p:cNvSpPr>
          <p:nvPr>
            <p:ph idx="1"/>
          </p:nvPr>
        </p:nvSpPr>
        <p:spPr/>
        <p:txBody>
          <a:bodyPr/>
          <a:lstStyle/>
          <a:p>
            <a:pPr marL="0" indent="0">
              <a:buNone/>
            </a:pPr>
            <a:r>
              <a:rPr lang="en-US" dirty="0" smtClean="0"/>
              <a:t>In order to ensure that we do not negatively impact the program we will be closely monitoring the impact that these new rates are having. After 6 months of implementation we will review to see if any tweaks need to be made</a:t>
            </a:r>
            <a:endParaRPr lang="en-US" dirty="0"/>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18</a:t>
            </a:fld>
            <a:r>
              <a:rPr lang="en-GB" smtClean="0"/>
              <a:t> </a:t>
            </a:r>
            <a:endParaRPr lang="en-GB" dirty="0"/>
          </a:p>
        </p:txBody>
      </p:sp>
    </p:spTree>
    <p:extLst>
      <p:ext uri="{BB962C8B-B14F-4D97-AF65-F5344CB8AC3E}">
        <p14:creationId xmlns:p14="http://schemas.microsoft.com/office/powerpoint/2010/main" val="1609057374"/>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ITEMS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fld id="{46E4FC60-DE15-471D-8D9C-AC6FE0FEB7A2}" type="slidenum">
              <a:rPr lang="en-GB" smtClean="0"/>
              <a:pPr>
                <a:defRPr/>
              </a:pPr>
              <a:t>19</a:t>
            </a:fld>
            <a:r>
              <a:rPr lang="en-GB" smtClean="0"/>
              <a:t> </a:t>
            </a:r>
            <a:endParaRPr lang="en-GB" dirty="0"/>
          </a:p>
        </p:txBody>
      </p:sp>
    </p:spTree>
    <p:extLst>
      <p:ext uri="{BB962C8B-B14F-4D97-AF65-F5344CB8AC3E}">
        <p14:creationId xmlns:p14="http://schemas.microsoft.com/office/powerpoint/2010/main" val="54657771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0" indent="0">
              <a:buNone/>
            </a:pPr>
            <a:r>
              <a:rPr lang="en-US" dirty="0" smtClean="0"/>
              <a:t>In this session we will discuss</a:t>
            </a:r>
          </a:p>
          <a:p>
            <a:r>
              <a:rPr lang="en-US" dirty="0" smtClean="0"/>
              <a:t>AC Program Performance in 2018</a:t>
            </a:r>
          </a:p>
          <a:p>
            <a:r>
              <a:rPr lang="en-US" dirty="0" smtClean="0"/>
              <a:t>Current Market Considerations</a:t>
            </a:r>
          </a:p>
          <a:p>
            <a:r>
              <a:rPr lang="en-US" dirty="0" smtClean="0"/>
              <a:t>The 2019 Rate Plan for the Program</a:t>
            </a:r>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2</a:t>
            </a:fld>
            <a:r>
              <a:rPr lang="en-GB" smtClean="0"/>
              <a:t> </a:t>
            </a:r>
            <a:endParaRPr lang="en-GB" dirty="0"/>
          </a:p>
        </p:txBody>
      </p:sp>
    </p:spTree>
    <p:extLst>
      <p:ext uri="{BB962C8B-B14F-4D97-AF65-F5344CB8AC3E}">
        <p14:creationId xmlns:p14="http://schemas.microsoft.com/office/powerpoint/2010/main" val="229760607"/>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ITEMS</a:t>
            </a:r>
            <a:endParaRPr lang="en-US" dirty="0"/>
          </a:p>
        </p:txBody>
      </p:sp>
      <p:sp>
        <p:nvSpPr>
          <p:cNvPr id="3" name="Content Placeholder 2"/>
          <p:cNvSpPr>
            <a:spLocks noGrp="1"/>
          </p:cNvSpPr>
          <p:nvPr>
            <p:ph idx="1"/>
          </p:nvPr>
        </p:nvSpPr>
        <p:spPr/>
        <p:txBody>
          <a:bodyPr/>
          <a:lstStyle/>
          <a:p>
            <a:pPr marL="0" indent="0">
              <a:buNone/>
            </a:pPr>
            <a:r>
              <a:rPr lang="en-US" dirty="0" smtClean="0"/>
              <a:t>Reminder that all AC program policy endorsements must be issued by the AC portal server – any offices currently not using the portal to issue AC declaration pages and endorsements are asked to going forward</a:t>
            </a:r>
          </a:p>
          <a:p>
            <a:pPr marL="0" indent="0">
              <a:buNone/>
            </a:pPr>
            <a:r>
              <a:rPr lang="en-US" dirty="0" smtClean="0"/>
              <a:t>For any questions on this or any specific changes to the portal please reach out to Billy or Baldwin</a:t>
            </a:r>
            <a:endParaRPr lang="en-US" dirty="0"/>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20</a:t>
            </a:fld>
            <a:r>
              <a:rPr lang="en-GB" smtClean="0"/>
              <a:t> </a:t>
            </a:r>
            <a:endParaRPr lang="en-GB" dirty="0"/>
          </a:p>
        </p:txBody>
      </p:sp>
    </p:spTree>
    <p:extLst>
      <p:ext uri="{BB962C8B-B14F-4D97-AF65-F5344CB8AC3E}">
        <p14:creationId xmlns:p14="http://schemas.microsoft.com/office/powerpoint/2010/main" val="236077565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2018 was a difficult year for the insurance industry; AC program was not immune</a:t>
            </a:r>
          </a:p>
          <a:p>
            <a:r>
              <a:rPr lang="en-US" dirty="0" smtClean="0"/>
              <a:t>The current insurance market is hardening</a:t>
            </a:r>
          </a:p>
          <a:p>
            <a:r>
              <a:rPr lang="en-US" dirty="0" smtClean="0"/>
              <a:t>We have a limited window to get rates onto the program book; all programs are taking similar rates</a:t>
            </a:r>
          </a:p>
          <a:p>
            <a:r>
              <a:rPr lang="en-US" dirty="0" smtClean="0"/>
              <a:t>We will closely monitor outcomes and developments throughout the year</a:t>
            </a:r>
            <a:endParaRPr lang="en-US" dirty="0"/>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21</a:t>
            </a:fld>
            <a:r>
              <a:rPr lang="en-GB" smtClean="0"/>
              <a:t> </a:t>
            </a:r>
            <a:endParaRPr lang="en-GB" dirty="0"/>
          </a:p>
        </p:txBody>
      </p:sp>
    </p:spTree>
    <p:extLst>
      <p:ext uri="{BB962C8B-B14F-4D97-AF65-F5344CB8AC3E}">
        <p14:creationId xmlns:p14="http://schemas.microsoft.com/office/powerpoint/2010/main" val="362091714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fld id="{46E4FC60-DE15-471D-8D9C-AC6FE0FEB7A2}" type="slidenum">
              <a:rPr lang="en-GB" smtClean="0"/>
              <a:pPr>
                <a:defRPr/>
              </a:pPr>
              <a:t>22</a:t>
            </a:fld>
            <a:r>
              <a:rPr lang="en-GB" smtClean="0"/>
              <a:t> </a:t>
            </a:r>
            <a:endParaRPr lang="en-GB" dirty="0"/>
          </a:p>
        </p:txBody>
      </p:sp>
    </p:spTree>
    <p:extLst>
      <p:ext uri="{BB962C8B-B14F-4D97-AF65-F5344CB8AC3E}">
        <p14:creationId xmlns:p14="http://schemas.microsoft.com/office/powerpoint/2010/main" val="371023203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 AT CNS</a:t>
            </a:r>
            <a:endParaRPr lang="en-US" dirty="0"/>
          </a:p>
        </p:txBody>
      </p:sp>
      <p:sp>
        <p:nvSpPr>
          <p:cNvPr id="3" name="Content Placeholder 2"/>
          <p:cNvSpPr>
            <a:spLocks noGrp="1"/>
          </p:cNvSpPr>
          <p:nvPr>
            <p:ph idx="1"/>
          </p:nvPr>
        </p:nvSpPr>
        <p:spPr/>
        <p:txBody>
          <a:bodyPr/>
          <a:lstStyle/>
          <a:p>
            <a:pPr marL="0" indent="0">
              <a:buNone/>
            </a:pPr>
            <a:r>
              <a:rPr lang="en-US" sz="1800" dirty="0" smtClean="0"/>
              <a:t>Underwriting: </a:t>
            </a:r>
            <a:r>
              <a:rPr lang="en-US" sz="1800" dirty="0" smtClean="0">
                <a:hlinkClick r:id="rId2"/>
              </a:rPr>
              <a:t>programpacific_UW@cns.ca</a:t>
            </a:r>
            <a:endParaRPr lang="en-US" sz="1800" dirty="0" smtClean="0"/>
          </a:p>
          <a:p>
            <a:pPr marL="0" indent="0">
              <a:buNone/>
            </a:pPr>
            <a:r>
              <a:rPr lang="en-US" sz="1800" dirty="0"/>
              <a:t>	 </a:t>
            </a:r>
            <a:r>
              <a:rPr lang="en-US" sz="1800" dirty="0" smtClean="0"/>
              <a:t>         </a:t>
            </a:r>
            <a:r>
              <a:rPr lang="en-US" sz="1800" dirty="0" smtClean="0">
                <a:hlinkClick r:id="rId3"/>
              </a:rPr>
              <a:t>retailpacific_UW@cns.ca</a:t>
            </a:r>
            <a:endParaRPr lang="en-US" sz="1800" dirty="0" smtClean="0"/>
          </a:p>
          <a:p>
            <a:pPr marL="0" indent="0">
              <a:buNone/>
            </a:pPr>
            <a:r>
              <a:rPr lang="en-CA" sz="1800" dirty="0" smtClean="0"/>
              <a:t>                        1-844-249-3541</a:t>
            </a:r>
          </a:p>
          <a:p>
            <a:pPr marL="0" indent="0">
              <a:buNone/>
            </a:pPr>
            <a:r>
              <a:rPr lang="en-CA" sz="1800" dirty="0" smtClean="0"/>
              <a:t>UW Manager: Mike Wong</a:t>
            </a:r>
          </a:p>
          <a:p>
            <a:pPr marL="0" indent="0">
              <a:buNone/>
            </a:pPr>
            <a:r>
              <a:rPr lang="en-CA" sz="1800" dirty="0"/>
              <a:t>	 </a:t>
            </a:r>
            <a:r>
              <a:rPr lang="en-CA" sz="1800" dirty="0" smtClean="0"/>
              <a:t>         </a:t>
            </a:r>
            <a:r>
              <a:rPr lang="en-CA" sz="1800" dirty="0" smtClean="0">
                <a:hlinkClick r:id="rId4"/>
              </a:rPr>
              <a:t>michael.wong@rsagroup.ca</a:t>
            </a:r>
            <a:endParaRPr lang="en-CA" sz="1800" dirty="0" smtClean="0"/>
          </a:p>
          <a:p>
            <a:pPr marL="0" indent="0">
              <a:buNone/>
            </a:pPr>
            <a:r>
              <a:rPr lang="en-CA" sz="1800" dirty="0"/>
              <a:t>	</a:t>
            </a:r>
            <a:r>
              <a:rPr lang="en-CA" sz="1800" dirty="0" smtClean="0"/>
              <a:t>          778-372-6117</a:t>
            </a:r>
          </a:p>
          <a:p>
            <a:pPr marL="0" indent="0">
              <a:buNone/>
            </a:pPr>
            <a:r>
              <a:rPr lang="en-CA" sz="1800" dirty="0" smtClean="0"/>
              <a:t>Sales Contact: Chantelle Zawila</a:t>
            </a:r>
          </a:p>
          <a:p>
            <a:pPr marL="0" indent="0">
              <a:buNone/>
            </a:pPr>
            <a:r>
              <a:rPr lang="en-CA" sz="1800" dirty="0"/>
              <a:t>	</a:t>
            </a:r>
            <a:r>
              <a:rPr lang="en-CA" sz="1800" dirty="0" smtClean="0"/>
              <a:t>            </a:t>
            </a:r>
            <a:r>
              <a:rPr lang="en-CA" sz="1800" dirty="0" smtClean="0">
                <a:hlinkClick r:id="rId5"/>
              </a:rPr>
              <a:t>chantelle.zawila@cns.ca</a:t>
            </a:r>
            <a:endParaRPr lang="en-CA" sz="1800" dirty="0" smtClean="0"/>
          </a:p>
          <a:p>
            <a:pPr marL="0" indent="0">
              <a:buNone/>
            </a:pPr>
            <a:r>
              <a:rPr lang="en-CA" sz="1800" dirty="0"/>
              <a:t>	</a:t>
            </a:r>
            <a:r>
              <a:rPr lang="en-CA" sz="1800" dirty="0" smtClean="0"/>
              <a:t>            778-372-6267</a:t>
            </a:r>
          </a:p>
          <a:p>
            <a:pPr marL="0" indent="0">
              <a:buNone/>
            </a:pPr>
            <a:r>
              <a:rPr lang="en-CA" sz="1800" dirty="0" smtClean="0"/>
              <a:t>Portal Contacts: Billy </a:t>
            </a:r>
            <a:r>
              <a:rPr lang="en-CA" sz="1800" dirty="0"/>
              <a:t>and Baldwin (</a:t>
            </a:r>
            <a:r>
              <a:rPr lang="en-CA" sz="1800" dirty="0" smtClean="0">
                <a:hlinkClick r:id="rId6"/>
              </a:rPr>
              <a:t>billyhui@allcanadianins.com</a:t>
            </a:r>
            <a:r>
              <a:rPr lang="en-CA" sz="1800" dirty="0"/>
              <a:t> and </a:t>
            </a:r>
            <a:r>
              <a:rPr lang="en-CA" sz="1800" dirty="0" smtClean="0">
                <a:hlinkClick r:id="rId7"/>
              </a:rPr>
              <a:t>baldwinma@allcanadianins.com</a:t>
            </a:r>
            <a:r>
              <a:rPr lang="en-CA" sz="1800" dirty="0" smtClean="0"/>
              <a:t>) </a:t>
            </a:r>
          </a:p>
          <a:p>
            <a:pPr marL="0" indent="0">
              <a:buNone/>
            </a:pPr>
            <a:r>
              <a:rPr lang="en-CA" sz="1800" dirty="0" smtClean="0"/>
              <a:t>AC Underwriting </a:t>
            </a:r>
            <a:r>
              <a:rPr lang="en-CA" sz="1800" dirty="0" err="1" smtClean="0"/>
              <a:t>Conact</a:t>
            </a:r>
            <a:r>
              <a:rPr lang="en-CA" sz="1800" dirty="0" smtClean="0"/>
              <a:t>: Heather Tang (</a:t>
            </a:r>
            <a:r>
              <a:rPr lang="en-CA" sz="1800" dirty="0" smtClean="0">
                <a:hlinkClick r:id="rId8"/>
              </a:rPr>
              <a:t>heathertang@perpetualins.com</a:t>
            </a:r>
            <a:r>
              <a:rPr lang="en-CA" sz="1800" dirty="0" smtClean="0"/>
              <a:t>) </a:t>
            </a:r>
            <a:endParaRPr lang="en-US" sz="1800" dirty="0"/>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3</a:t>
            </a:fld>
            <a:r>
              <a:rPr lang="en-GB" smtClean="0"/>
              <a:t> </a:t>
            </a:r>
            <a:endParaRPr lang="en-GB" dirty="0"/>
          </a:p>
        </p:txBody>
      </p:sp>
    </p:spTree>
    <p:extLst>
      <p:ext uri="{BB962C8B-B14F-4D97-AF65-F5344CB8AC3E}">
        <p14:creationId xmlns:p14="http://schemas.microsoft.com/office/powerpoint/2010/main" val="149652328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Performance</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fld id="{46E4FC60-DE15-471D-8D9C-AC6FE0FEB7A2}" type="slidenum">
              <a:rPr lang="en-GB" smtClean="0"/>
              <a:pPr>
                <a:defRPr/>
              </a:pPr>
              <a:t>4</a:t>
            </a:fld>
            <a:r>
              <a:rPr lang="en-GB" smtClean="0"/>
              <a:t> </a:t>
            </a:r>
            <a:endParaRPr lang="en-GB" dirty="0"/>
          </a:p>
        </p:txBody>
      </p:sp>
    </p:spTree>
    <p:extLst>
      <p:ext uri="{BB962C8B-B14F-4D97-AF65-F5344CB8AC3E}">
        <p14:creationId xmlns:p14="http://schemas.microsoft.com/office/powerpoint/2010/main" val="9482879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 RESULTS</a:t>
            </a:r>
            <a:endParaRPr lang="en-US" dirty="0"/>
          </a:p>
        </p:txBody>
      </p:sp>
      <p:sp>
        <p:nvSpPr>
          <p:cNvPr id="3" name="Content Placeholder 2"/>
          <p:cNvSpPr>
            <a:spLocks noGrp="1"/>
          </p:cNvSpPr>
          <p:nvPr>
            <p:ph idx="1"/>
          </p:nvPr>
        </p:nvSpPr>
        <p:spPr>
          <a:xfrm>
            <a:off x="184150" y="1128713"/>
            <a:ext cx="8783638" cy="2452687"/>
          </a:xfrm>
        </p:spPr>
        <p:txBody>
          <a:bodyPr/>
          <a:lstStyle/>
          <a:p>
            <a:pPr marL="0" indent="0">
              <a:buNone/>
            </a:pPr>
            <a:r>
              <a:rPr lang="en-US" dirty="0" smtClean="0"/>
              <a:t>2018 GWP: $20,176,608</a:t>
            </a:r>
          </a:p>
          <a:p>
            <a:pPr marL="0" indent="0">
              <a:buNone/>
            </a:pPr>
            <a:r>
              <a:rPr lang="en-US" dirty="0" smtClean="0"/>
              <a:t>2018 Losses: $13,582,026</a:t>
            </a:r>
          </a:p>
          <a:p>
            <a:pPr marL="0" indent="0">
              <a:buNone/>
            </a:pPr>
            <a:r>
              <a:rPr lang="en-US" dirty="0" smtClean="0"/>
              <a:t>2018 Loss Ratio: 69.7%</a:t>
            </a:r>
          </a:p>
          <a:p>
            <a:pPr marL="0" indent="0">
              <a:buNone/>
            </a:pPr>
            <a:r>
              <a:rPr lang="en-US" dirty="0" smtClean="0"/>
              <a:t>2018 Growth: 6.0%</a:t>
            </a:r>
          </a:p>
          <a:p>
            <a:pPr marL="0" indent="0">
              <a:buNone/>
            </a:pPr>
            <a:endParaRPr lang="en-US" dirty="0"/>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5</a:t>
            </a:fld>
            <a:r>
              <a:rPr lang="en-GB" smtClean="0"/>
              <a:t> </a:t>
            </a:r>
            <a:endParaRPr lang="en-GB" dirty="0"/>
          </a:p>
        </p:txBody>
      </p:sp>
      <p:pic>
        <p:nvPicPr>
          <p:cNvPr id="5" name="Picture 4"/>
          <p:cNvPicPr>
            <a:picLocks noChangeAspect="1"/>
          </p:cNvPicPr>
          <p:nvPr/>
        </p:nvPicPr>
        <p:blipFill>
          <a:blip r:embed="rId2"/>
          <a:stretch>
            <a:fillRect/>
          </a:stretch>
        </p:blipFill>
        <p:spPr>
          <a:xfrm>
            <a:off x="0" y="4191000"/>
            <a:ext cx="9228859" cy="1030781"/>
          </a:xfrm>
          <a:prstGeom prst="rect">
            <a:avLst/>
          </a:prstGeom>
        </p:spPr>
      </p:pic>
    </p:spTree>
    <p:extLst>
      <p:ext uri="{BB962C8B-B14F-4D97-AF65-F5344CB8AC3E}">
        <p14:creationId xmlns:p14="http://schemas.microsoft.com/office/powerpoint/2010/main" val="1305612598"/>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LOSSES (ALL FORMS)</a:t>
            </a:r>
            <a:endParaRPr lang="en-US" dirty="0"/>
          </a:p>
        </p:txBody>
      </p:sp>
      <p:sp>
        <p:nvSpPr>
          <p:cNvPr id="3" name="Footer Placeholder 2"/>
          <p:cNvSpPr>
            <a:spLocks noGrp="1"/>
          </p:cNvSpPr>
          <p:nvPr>
            <p:ph type="ftr" sz="quarter" idx="10"/>
          </p:nvPr>
        </p:nvSpPr>
        <p:spPr/>
        <p:txBody>
          <a:bodyPr/>
          <a:lstStyle/>
          <a:p>
            <a:pPr>
              <a:defRPr/>
            </a:pPr>
            <a:fld id="{54948017-2DE6-4E0B-BFBF-676BE903282A}" type="slidenum">
              <a:rPr lang="en-GB" smtClean="0"/>
              <a:pPr>
                <a:defRPr/>
              </a:pPr>
              <a:t>6</a:t>
            </a:fld>
            <a:r>
              <a:rPr lang="en-GB" smtClean="0"/>
              <a:t> </a:t>
            </a:r>
            <a:endParaRPr lang="en-GB" dirty="0"/>
          </a:p>
        </p:txBody>
      </p:sp>
      <p:pic>
        <p:nvPicPr>
          <p:cNvPr id="4" name="Picture 3"/>
          <p:cNvPicPr>
            <a:picLocks noChangeAspect="1"/>
          </p:cNvPicPr>
          <p:nvPr/>
        </p:nvPicPr>
        <p:blipFill>
          <a:blip r:embed="rId2"/>
          <a:stretch>
            <a:fillRect/>
          </a:stretch>
        </p:blipFill>
        <p:spPr>
          <a:xfrm>
            <a:off x="2033587" y="1519237"/>
            <a:ext cx="5076825" cy="3819525"/>
          </a:xfrm>
          <a:prstGeom prst="rect">
            <a:avLst/>
          </a:prstGeom>
        </p:spPr>
      </p:pic>
    </p:spTree>
    <p:extLst>
      <p:ext uri="{BB962C8B-B14F-4D97-AF65-F5344CB8AC3E}">
        <p14:creationId xmlns:p14="http://schemas.microsoft.com/office/powerpoint/2010/main" val="200749979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LOSSES (CONDOS)</a:t>
            </a:r>
            <a:endParaRPr lang="en-US" dirty="0"/>
          </a:p>
        </p:txBody>
      </p:sp>
      <p:sp>
        <p:nvSpPr>
          <p:cNvPr id="3" name="Footer Placeholder 2"/>
          <p:cNvSpPr>
            <a:spLocks noGrp="1"/>
          </p:cNvSpPr>
          <p:nvPr>
            <p:ph type="ftr" sz="quarter" idx="10"/>
          </p:nvPr>
        </p:nvSpPr>
        <p:spPr/>
        <p:txBody>
          <a:bodyPr/>
          <a:lstStyle/>
          <a:p>
            <a:pPr>
              <a:defRPr/>
            </a:pPr>
            <a:fld id="{54948017-2DE6-4E0B-BFBF-676BE903282A}" type="slidenum">
              <a:rPr lang="en-GB" smtClean="0"/>
              <a:pPr>
                <a:defRPr/>
              </a:pPr>
              <a:t>7</a:t>
            </a:fld>
            <a:r>
              <a:rPr lang="en-GB" smtClean="0"/>
              <a:t> </a:t>
            </a:r>
            <a:endParaRPr lang="en-GB" dirty="0"/>
          </a:p>
        </p:txBody>
      </p:sp>
      <p:pic>
        <p:nvPicPr>
          <p:cNvPr id="4" name="Picture 3"/>
          <p:cNvPicPr>
            <a:picLocks noChangeAspect="1"/>
          </p:cNvPicPr>
          <p:nvPr/>
        </p:nvPicPr>
        <p:blipFill>
          <a:blip r:embed="rId2"/>
          <a:stretch>
            <a:fillRect/>
          </a:stretch>
        </p:blipFill>
        <p:spPr>
          <a:xfrm>
            <a:off x="2009775" y="2276475"/>
            <a:ext cx="5124450" cy="2305050"/>
          </a:xfrm>
          <a:prstGeom prst="rect">
            <a:avLst/>
          </a:prstGeom>
        </p:spPr>
      </p:pic>
    </p:spTree>
    <p:extLst>
      <p:ext uri="{BB962C8B-B14F-4D97-AF65-F5344CB8AC3E}">
        <p14:creationId xmlns:p14="http://schemas.microsoft.com/office/powerpoint/2010/main" val="197253557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CONCERN</a:t>
            </a:r>
            <a:endParaRPr lang="en-US" dirty="0"/>
          </a:p>
        </p:txBody>
      </p:sp>
      <p:sp>
        <p:nvSpPr>
          <p:cNvPr id="3" name="Content Placeholder 2"/>
          <p:cNvSpPr>
            <a:spLocks noGrp="1"/>
          </p:cNvSpPr>
          <p:nvPr>
            <p:ph idx="1"/>
          </p:nvPr>
        </p:nvSpPr>
        <p:spPr/>
        <p:txBody>
          <a:bodyPr/>
          <a:lstStyle/>
          <a:p>
            <a:pPr marL="0" indent="0">
              <a:buNone/>
            </a:pPr>
            <a:r>
              <a:rPr lang="en-US" dirty="0" smtClean="0"/>
              <a:t>2017 Average Premium: $1,189</a:t>
            </a:r>
          </a:p>
          <a:p>
            <a:pPr marL="0" indent="0">
              <a:buNone/>
            </a:pPr>
            <a:r>
              <a:rPr lang="en-US" dirty="0" smtClean="0"/>
              <a:t>2018 Average Premium: $1,186</a:t>
            </a:r>
          </a:p>
          <a:p>
            <a:pPr marL="0" indent="0">
              <a:buNone/>
            </a:pPr>
            <a:r>
              <a:rPr lang="en-US" dirty="0" smtClean="0"/>
              <a:t>2018 Severity: $18,518 (highest since 2013)</a:t>
            </a:r>
            <a:endParaRPr lang="en-US" dirty="0"/>
          </a:p>
          <a:p>
            <a:pPr marL="0" indent="0">
              <a:buNone/>
            </a:pPr>
            <a:endParaRPr lang="en-US" dirty="0"/>
          </a:p>
        </p:txBody>
      </p:sp>
      <p:sp>
        <p:nvSpPr>
          <p:cNvPr id="4" name="Footer Placeholder 3"/>
          <p:cNvSpPr>
            <a:spLocks noGrp="1"/>
          </p:cNvSpPr>
          <p:nvPr>
            <p:ph type="ftr" sz="quarter" idx="10"/>
          </p:nvPr>
        </p:nvSpPr>
        <p:spPr/>
        <p:txBody>
          <a:bodyPr/>
          <a:lstStyle/>
          <a:p>
            <a:pPr>
              <a:defRPr/>
            </a:pPr>
            <a:fld id="{0CF29CC7-EAF3-4C2F-979A-829399CFB145}" type="slidenum">
              <a:rPr lang="en-GB" smtClean="0"/>
              <a:pPr>
                <a:defRPr/>
              </a:pPr>
              <a:t>8</a:t>
            </a:fld>
            <a:r>
              <a:rPr lang="en-GB" smtClean="0"/>
              <a:t> </a:t>
            </a:r>
            <a:endParaRPr lang="en-GB" dirty="0"/>
          </a:p>
        </p:txBody>
      </p:sp>
      <p:pic>
        <p:nvPicPr>
          <p:cNvPr id="5" name="Picture 4"/>
          <p:cNvPicPr>
            <a:picLocks noChangeAspect="1"/>
          </p:cNvPicPr>
          <p:nvPr/>
        </p:nvPicPr>
        <p:blipFill>
          <a:blip r:embed="rId2"/>
          <a:stretch>
            <a:fillRect/>
          </a:stretch>
        </p:blipFill>
        <p:spPr>
          <a:xfrm>
            <a:off x="6705600" y="1219200"/>
            <a:ext cx="1562100" cy="857250"/>
          </a:xfrm>
          <a:prstGeom prst="rect">
            <a:avLst/>
          </a:prstGeom>
        </p:spPr>
      </p:pic>
    </p:spTree>
    <p:extLst>
      <p:ext uri="{BB962C8B-B14F-4D97-AF65-F5344CB8AC3E}">
        <p14:creationId xmlns:p14="http://schemas.microsoft.com/office/powerpoint/2010/main" val="4109616157"/>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Target Areas of Concern</a:t>
            </a:r>
            <a:endParaRPr lang="en-US" dirty="0"/>
          </a:p>
        </p:txBody>
      </p:sp>
      <p:sp>
        <p:nvSpPr>
          <p:cNvPr id="3" name="Content Placeholder 2"/>
          <p:cNvSpPr>
            <a:spLocks noGrp="1"/>
          </p:cNvSpPr>
          <p:nvPr>
            <p:ph sz="half" idx="1"/>
          </p:nvPr>
        </p:nvSpPr>
        <p:spPr/>
        <p:txBody>
          <a:bodyPr/>
          <a:lstStyle/>
          <a:p>
            <a:pPr marL="0" indent="0">
              <a:buNone/>
            </a:pPr>
            <a:r>
              <a:rPr lang="en-US" dirty="0" smtClean="0"/>
              <a:t>Portfolio</a:t>
            </a:r>
          </a:p>
          <a:p>
            <a:r>
              <a:rPr lang="en-US" dirty="0" smtClean="0"/>
              <a:t>Increase rates to build larger pool for increased severity</a:t>
            </a:r>
          </a:p>
          <a:p>
            <a:r>
              <a:rPr lang="en-US" dirty="0" smtClean="0"/>
              <a:t>Once increased rates hit the books, look at metrics to take a more surgical approach to rates</a:t>
            </a:r>
            <a:endParaRPr lang="en-US" dirty="0"/>
          </a:p>
        </p:txBody>
      </p:sp>
      <p:sp>
        <p:nvSpPr>
          <p:cNvPr id="4" name="Content Placeholder 3"/>
          <p:cNvSpPr>
            <a:spLocks noGrp="1"/>
          </p:cNvSpPr>
          <p:nvPr>
            <p:ph sz="half" idx="2"/>
          </p:nvPr>
        </p:nvSpPr>
        <p:spPr/>
        <p:txBody>
          <a:bodyPr/>
          <a:lstStyle/>
          <a:p>
            <a:pPr marL="0" indent="0">
              <a:buNone/>
            </a:pPr>
            <a:r>
              <a:rPr lang="en-US" dirty="0" smtClean="0"/>
              <a:t>Policy</a:t>
            </a:r>
          </a:p>
          <a:p>
            <a:r>
              <a:rPr lang="en-US" dirty="0" smtClean="0"/>
              <a:t>Really try to stick to the guidelines set out in the All Canadian manual</a:t>
            </a:r>
          </a:p>
          <a:p>
            <a:r>
              <a:rPr lang="en-US" dirty="0" smtClean="0"/>
              <a:t>Make sure that the right questions are being asked when applicants are seeking insurance</a:t>
            </a:r>
            <a:endParaRPr lang="en-US" dirty="0"/>
          </a:p>
        </p:txBody>
      </p:sp>
      <p:sp>
        <p:nvSpPr>
          <p:cNvPr id="5" name="Footer Placeholder 4"/>
          <p:cNvSpPr>
            <a:spLocks noGrp="1"/>
          </p:cNvSpPr>
          <p:nvPr>
            <p:ph type="ftr" sz="quarter" idx="10"/>
          </p:nvPr>
        </p:nvSpPr>
        <p:spPr/>
        <p:txBody>
          <a:bodyPr/>
          <a:lstStyle/>
          <a:p>
            <a:pPr>
              <a:defRPr/>
            </a:pPr>
            <a:fld id="{5999B999-00AC-4D85-B323-5E65362005AD}" type="slidenum">
              <a:rPr lang="en-GB" smtClean="0"/>
              <a:pPr>
                <a:defRPr/>
              </a:pPr>
              <a:t>9</a:t>
            </a:fld>
            <a:r>
              <a:rPr lang="en-GB" smtClean="0"/>
              <a:t> </a:t>
            </a:r>
            <a:endParaRPr lang="en-GB" dirty="0"/>
          </a:p>
        </p:txBody>
      </p:sp>
    </p:spTree>
    <p:extLst>
      <p:ext uri="{BB962C8B-B14F-4D97-AF65-F5344CB8AC3E}">
        <p14:creationId xmlns:p14="http://schemas.microsoft.com/office/powerpoint/2010/main" val="2066128267"/>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4_Blank Presentation">
  <a:themeElements>
    <a:clrScheme name="4_Blank Presentation 1">
      <a:dk1>
        <a:srgbClr val="3C3C3C"/>
      </a:dk1>
      <a:lt1>
        <a:srgbClr val="E8E6DC"/>
      </a:lt1>
      <a:dk2>
        <a:srgbClr val="5A2D7F"/>
      </a:dk2>
      <a:lt2>
        <a:srgbClr val="787878"/>
      </a:lt2>
      <a:accent1>
        <a:srgbClr val="83AFB4"/>
      </a:accent1>
      <a:accent2>
        <a:srgbClr val="ADBBA0"/>
      </a:accent2>
      <a:accent3>
        <a:srgbClr val="F2F0EB"/>
      </a:accent3>
      <a:accent4>
        <a:srgbClr val="323232"/>
      </a:accent4>
      <a:accent5>
        <a:srgbClr val="C1D4D6"/>
      </a:accent5>
      <a:accent6>
        <a:srgbClr val="9CA991"/>
      </a:accent6>
      <a:hlink>
        <a:srgbClr val="B40084"/>
      </a:hlink>
      <a:folHlink>
        <a:srgbClr val="FFFFFF"/>
      </a:folHlink>
    </a:clrScheme>
    <a:fontScheme name="4_Blank Presentation">
      <a:majorFont>
        <a:latin typeface="Arial"/>
        <a:ea typeface="MS PGothic"/>
        <a:cs typeface="Arial"/>
      </a:majorFont>
      <a:minorFont>
        <a:latin typeface="Arial"/>
        <a:ea typeface="ヒラギノ角ゴ Pro W3"/>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3C3C3C"/>
        </a:dk1>
        <a:lt1>
          <a:srgbClr val="E8E6DC"/>
        </a:lt1>
        <a:dk2>
          <a:srgbClr val="5A2D7F"/>
        </a:dk2>
        <a:lt2>
          <a:srgbClr val="787878"/>
        </a:lt2>
        <a:accent1>
          <a:srgbClr val="83AFB4"/>
        </a:accent1>
        <a:accent2>
          <a:srgbClr val="ADBBA0"/>
        </a:accent2>
        <a:accent3>
          <a:srgbClr val="F2F0EB"/>
        </a:accent3>
        <a:accent4>
          <a:srgbClr val="323232"/>
        </a:accent4>
        <a:accent5>
          <a:srgbClr val="C1D4D6"/>
        </a:accent5>
        <a:accent6>
          <a:srgbClr val="9CA991"/>
        </a:accent6>
        <a:hlink>
          <a:srgbClr val="B40084"/>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33800</TotalTime>
  <Words>764</Words>
  <Application>Microsoft Office PowerPoint</Application>
  <PresentationFormat>On-screen Show (4:3)</PresentationFormat>
  <Paragraphs>128</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MS PGothic</vt:lpstr>
      <vt:lpstr>Arial</vt:lpstr>
      <vt:lpstr>Calibri</vt:lpstr>
      <vt:lpstr>Times</vt:lpstr>
      <vt:lpstr>Wingdings</vt:lpstr>
      <vt:lpstr>ヒラギノ角ゴ Pro W3</vt:lpstr>
      <vt:lpstr>4_Blank Presentation</vt:lpstr>
      <vt:lpstr>PowerPoint Presentation</vt:lpstr>
      <vt:lpstr>OVERVIEW</vt:lpstr>
      <vt:lpstr>CONTACTS AT CNS</vt:lpstr>
      <vt:lpstr>2018 Performance</vt:lpstr>
      <vt:lpstr>HIGH LEVEL RESULTS</vt:lpstr>
      <vt:lpstr>2018 LOSSES (ALL FORMS)</vt:lpstr>
      <vt:lpstr>2018 LOSSES (CONDOS)</vt:lpstr>
      <vt:lpstr>AREAS OF CONCERN</vt:lpstr>
      <vt:lpstr>Ways to Target Areas of Concern</vt:lpstr>
      <vt:lpstr>MARKET CONSIDERATIONS</vt:lpstr>
      <vt:lpstr>2019 AC Rate Plan</vt:lpstr>
      <vt:lpstr>EFFECTIVE DATES FOR RATE CHANGES</vt:lpstr>
      <vt:lpstr>RATE AND INFLATION</vt:lpstr>
      <vt:lpstr>LOADINGS</vt:lpstr>
      <vt:lpstr>OTHER CHANGES</vt:lpstr>
      <vt:lpstr>CAPPING</vt:lpstr>
      <vt:lpstr>EXPECTED RESULTS </vt:lpstr>
      <vt:lpstr>MONITORING</vt:lpstr>
      <vt:lpstr>Other ITEMS</vt:lpstr>
      <vt:lpstr>OTHER ITEMS</vt:lpstr>
      <vt:lpstr>SUMMARY</vt:lpstr>
      <vt:lpstr>QUESTIONS?</vt:lpstr>
    </vt:vector>
  </TitlesOfParts>
  <Company>Royal &amp; Sun Alliance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Lizzy Arobaga-Edafe</dc:creator>
  <cp:lastModifiedBy>Chris Dawson (CAN)</cp:lastModifiedBy>
  <cp:revision>269</cp:revision>
  <cp:lastPrinted>2016-07-28T18:25:26Z</cp:lastPrinted>
  <dcterms:created xsi:type="dcterms:W3CDTF">2014-10-26T20:42:40Z</dcterms:created>
  <dcterms:modified xsi:type="dcterms:W3CDTF">2019-02-15T21:38:17Z</dcterms:modified>
</cp:coreProperties>
</file>